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4"/>
  </p:notesMasterIdLst>
  <p:sldIdLst>
    <p:sldId id="256" r:id="rId4"/>
    <p:sldId id="262" r:id="rId5"/>
    <p:sldId id="414" r:id="rId6"/>
    <p:sldId id="415" r:id="rId7"/>
    <p:sldId id="268" r:id="rId8"/>
    <p:sldId id="412" r:id="rId9"/>
    <p:sldId id="416" r:id="rId10"/>
    <p:sldId id="404" r:id="rId11"/>
    <p:sldId id="405" r:id="rId12"/>
    <p:sldId id="406" r:id="rId13"/>
    <p:sldId id="407" r:id="rId14"/>
    <p:sldId id="286" r:id="rId15"/>
    <p:sldId id="281" r:id="rId16"/>
    <p:sldId id="409" r:id="rId17"/>
    <p:sldId id="410" r:id="rId18"/>
    <p:sldId id="271" r:id="rId19"/>
    <p:sldId id="291" r:id="rId20"/>
    <p:sldId id="270" r:id="rId21"/>
    <p:sldId id="260" r:id="rId22"/>
    <p:sldId id="402" r:id="rId23"/>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AF00"/>
    <a:srgbClr val="E8B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6196" autoAdjust="0"/>
  </p:normalViewPr>
  <p:slideViewPr>
    <p:cSldViewPr snapToGrid="0">
      <p:cViewPr varScale="1">
        <p:scale>
          <a:sx n="121" d="100"/>
          <a:sy n="121" d="100"/>
        </p:scale>
        <p:origin x="210" y="96"/>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DB4A-D8B6-444A-97FC-B379347A49B4}" type="datetimeFigureOut">
              <a:rPr lang="en-US" smtClean="0"/>
              <a:t>9/11/2021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00DC-7169-4755-83CA-EBF300ECEEC8}" type="slidenum">
              <a:rPr lang="en-US" smtClean="0"/>
              <a:t>‹#›</a:t>
            </a:fld>
            <a:endParaRPr lang="en-US"/>
          </a:p>
        </p:txBody>
      </p:sp>
    </p:spTree>
    <p:extLst>
      <p:ext uri="{BB962C8B-B14F-4D97-AF65-F5344CB8AC3E}">
        <p14:creationId xmlns:p14="http://schemas.microsoft.com/office/powerpoint/2010/main" val="23335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9"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5"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738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1"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1"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392764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4" y="1709313"/>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09" y="3259539"/>
            <a:ext cx="2660907"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7" y="2158178"/>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9" indent="0">
              <a:buNone/>
              <a:defRPr sz="2800"/>
            </a:lvl2pPr>
            <a:lvl3pPr marL="914458" indent="0">
              <a:buNone/>
              <a:defRPr sz="2400"/>
            </a:lvl3pPr>
            <a:lvl4pPr marL="1371686" indent="0">
              <a:buNone/>
              <a:defRPr sz="2000"/>
            </a:lvl4pPr>
            <a:lvl5pPr marL="1828914" indent="0">
              <a:buNone/>
              <a:defRPr sz="2000"/>
            </a:lvl5pPr>
            <a:lvl6pPr marL="2286142" indent="0">
              <a:buNone/>
              <a:defRPr sz="2000"/>
            </a:lvl6pPr>
            <a:lvl7pPr marL="2743371" indent="0">
              <a:buNone/>
              <a:defRPr sz="2000"/>
            </a:lvl7pPr>
            <a:lvl8pPr marL="3200600" indent="0">
              <a:buNone/>
              <a:defRPr sz="2000"/>
            </a:lvl8pPr>
            <a:lvl9pPr marL="3657829"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7" y="3403406"/>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9" indent="0">
              <a:buNone/>
              <a:defRPr sz="2800"/>
            </a:lvl2pPr>
            <a:lvl3pPr marL="914458" indent="0">
              <a:buNone/>
              <a:defRPr sz="2400"/>
            </a:lvl3pPr>
            <a:lvl4pPr marL="1371686" indent="0">
              <a:buNone/>
              <a:defRPr sz="2000"/>
            </a:lvl4pPr>
            <a:lvl5pPr marL="1828914" indent="0">
              <a:buNone/>
              <a:defRPr sz="2000"/>
            </a:lvl5pPr>
            <a:lvl6pPr marL="2286142" indent="0">
              <a:buNone/>
              <a:defRPr sz="2000"/>
            </a:lvl6pPr>
            <a:lvl7pPr marL="2743371" indent="0">
              <a:buNone/>
              <a:defRPr sz="2000"/>
            </a:lvl7pPr>
            <a:lvl8pPr marL="3200600" indent="0">
              <a:buNone/>
              <a:defRPr sz="2000"/>
            </a:lvl8pPr>
            <a:lvl9pPr marL="3657829"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75105658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2" y="339510"/>
            <a:ext cx="11573196" cy="724247"/>
          </a:xfrm>
          <a:prstGeom prst="rect">
            <a:avLst/>
          </a:prstGeom>
        </p:spPr>
        <p:txBody>
          <a:bodyPr anchor="ctr"/>
          <a:lstStyle>
            <a:lvl1pPr marL="0" indent="0" algn="ctr">
              <a:buNone/>
              <a:defRPr sz="5401"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3" y="5839007"/>
            <a:ext cx="12212053"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sz="1801"/>
          </a:p>
        </p:txBody>
      </p:sp>
    </p:spTree>
    <p:extLst>
      <p:ext uri="{BB962C8B-B14F-4D97-AF65-F5344CB8AC3E}">
        <p14:creationId xmlns:p14="http://schemas.microsoft.com/office/powerpoint/2010/main" val="213205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2" y="339510"/>
            <a:ext cx="11573196" cy="724247"/>
          </a:xfrm>
          <a:prstGeom prst="rect">
            <a:avLst/>
          </a:prstGeom>
        </p:spPr>
        <p:txBody>
          <a:bodyPr anchor="ctr"/>
          <a:lstStyle>
            <a:lvl1pPr marL="0" indent="0" algn="ctr">
              <a:buNone/>
              <a:defRPr sz="5401"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1"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sz="1801"/>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sz="1801"/>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sz="1801"/>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sz="1801"/>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09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1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9741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3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7" indent="-228607" algn="l" defTabSz="914435"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27" indent="-228607" algn="l" defTabSz="91443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2" indent="-228607" algn="l" defTabSz="91443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0"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8"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5"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3"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27"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7"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3" algn="l" defTabSz="914435" rtl="0" eaLnBrk="1" latinLnBrk="0" hangingPunct="1">
        <a:defRPr sz="1801" kern="1200">
          <a:solidFill>
            <a:schemeClr val="tx1"/>
          </a:solidFill>
          <a:latin typeface="+mn-lt"/>
          <a:ea typeface="+mn-ea"/>
          <a:cs typeface="+mn-cs"/>
        </a:defRPr>
      </a:lvl4pPr>
      <a:lvl5pPr marL="1828867" algn="l" defTabSz="914435" rtl="0" eaLnBrk="1" latinLnBrk="0" hangingPunct="1">
        <a:defRPr sz="1801" kern="1200">
          <a:solidFill>
            <a:schemeClr val="tx1"/>
          </a:solidFill>
          <a:latin typeface="+mn-lt"/>
          <a:ea typeface="+mn-ea"/>
          <a:cs typeface="+mn-cs"/>
        </a:defRPr>
      </a:lvl5pPr>
      <a:lvl6pPr marL="2286087"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43" r:id="rId3"/>
    <p:sldLayoutId id="2147483742" r:id="rId4"/>
    <p:sldLayoutId id="2147483731" r:id="rId5"/>
    <p:sldLayoutId id="2147483737" r:id="rId6"/>
    <p:sldLayoutId id="2147483740" r:id="rId7"/>
    <p:sldLayoutId id="2147483739" r:id="rId8"/>
    <p:sldLayoutId id="2147483736" r:id="rId9"/>
    <p:sldLayoutId id="2147483741" r:id="rId10"/>
    <p:sldLayoutId id="2147483744" r:id="rId11"/>
  </p:sldLayoutIdLst>
  <p:txStyles>
    <p:titleStyle>
      <a:lvl1pPr algn="l" defTabSz="91443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7" indent="-228607" algn="l" defTabSz="914435"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27" indent="-228607" algn="l" defTabSz="91443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2" indent="-228607" algn="l" defTabSz="91443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0"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8"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5"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3"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27"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7"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3" algn="l" defTabSz="914435" rtl="0" eaLnBrk="1" latinLnBrk="0" hangingPunct="1">
        <a:defRPr sz="1801" kern="1200">
          <a:solidFill>
            <a:schemeClr val="tx1"/>
          </a:solidFill>
          <a:latin typeface="+mn-lt"/>
          <a:ea typeface="+mn-ea"/>
          <a:cs typeface="+mn-cs"/>
        </a:defRPr>
      </a:lvl4pPr>
      <a:lvl5pPr marL="1828867" algn="l" defTabSz="914435" rtl="0" eaLnBrk="1" latinLnBrk="0" hangingPunct="1">
        <a:defRPr sz="1801" kern="1200">
          <a:solidFill>
            <a:schemeClr val="tx1"/>
          </a:solidFill>
          <a:latin typeface="+mn-lt"/>
          <a:ea typeface="+mn-ea"/>
          <a:cs typeface="+mn-cs"/>
        </a:defRPr>
      </a:lvl5pPr>
      <a:lvl6pPr marL="2286087"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3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7" indent="-228607" algn="l" defTabSz="914435"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27" indent="-228607" algn="l" defTabSz="91443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2" indent="-228607" algn="l" defTabSz="91443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0"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8"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5"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3"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27"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7"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3" algn="l" defTabSz="914435" rtl="0" eaLnBrk="1" latinLnBrk="0" hangingPunct="1">
        <a:defRPr sz="1801" kern="1200">
          <a:solidFill>
            <a:schemeClr val="tx1"/>
          </a:solidFill>
          <a:latin typeface="+mn-lt"/>
          <a:ea typeface="+mn-ea"/>
          <a:cs typeface="+mn-cs"/>
        </a:defRPr>
      </a:lvl4pPr>
      <a:lvl5pPr marL="1828867" algn="l" defTabSz="914435" rtl="0" eaLnBrk="1" latinLnBrk="0" hangingPunct="1">
        <a:defRPr sz="1801" kern="1200">
          <a:solidFill>
            <a:schemeClr val="tx1"/>
          </a:solidFill>
          <a:latin typeface="+mn-lt"/>
          <a:ea typeface="+mn-ea"/>
          <a:cs typeface="+mn-cs"/>
        </a:defRPr>
      </a:lvl5pPr>
      <a:lvl6pPr marL="2286087"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8.png"/><Relationship Id="rId7" Type="http://schemas.microsoft.com/office/2007/relationships/hdphoto" Target="../media/hdphoto5.wdp"/><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50.png"/><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51.png"/><Relationship Id="rId4" Type="http://schemas.openxmlformats.org/officeDocument/2006/relationships/image" Target="../media/image49.png"/><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28.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who.int/news-room/fact-sheets/detail/cardiovascular-diseases-(cvds)" TargetMode="External"/><Relationship Id="rId2" Type="http://schemas.openxmlformats.org/officeDocument/2006/relationships/hyperlink" Target="https://www.heart.org/en/news/2018/05/01/heart-disease-stroke-death-rates-increase-following-decades-of-progres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491345" y="1200654"/>
            <a:ext cx="10267188" cy="2109978"/>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sz="1801"/>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sz="1801"/>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sz="1801"/>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sz="1801"/>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sz="1801"/>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sz="1801"/>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sz="1801"/>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sz="1801"/>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sz="1801"/>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sz="1801"/>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sz="1801"/>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ko-KR" altLang="en-US" sz="2700"/>
            </a:p>
          </p:txBody>
        </p:sp>
      </p:grpSp>
      <p:pic>
        <p:nvPicPr>
          <p:cNvPr id="117" name="Picture 116">
            <a:extLst>
              <a:ext uri="{FF2B5EF4-FFF2-40B4-BE49-F238E27FC236}">
                <a16:creationId xmlns:a16="http://schemas.microsoft.com/office/drawing/2014/main" id="{08B3F4E3-A21A-42A5-BBAC-8E92556AD3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62440" y="266435"/>
            <a:ext cx="3964436" cy="6591566"/>
          </a:xfrm>
          <a:prstGeom prst="rect">
            <a:avLst/>
          </a:prstGeom>
        </p:spPr>
      </p:pic>
      <p:sp>
        <p:nvSpPr>
          <p:cNvPr id="118" name="TextBox 117">
            <a:extLst>
              <a:ext uri="{FF2B5EF4-FFF2-40B4-BE49-F238E27FC236}">
                <a16:creationId xmlns:a16="http://schemas.microsoft.com/office/drawing/2014/main" id="{826B5D56-D751-4A5B-92B6-A51AB002259A}"/>
              </a:ext>
            </a:extLst>
          </p:cNvPr>
          <p:cNvSpPr txBox="1"/>
          <p:nvPr/>
        </p:nvSpPr>
        <p:spPr>
          <a:xfrm>
            <a:off x="775125" y="-5057"/>
            <a:ext cx="4806060" cy="2093009"/>
          </a:xfrm>
          <a:prstGeom prst="rect">
            <a:avLst/>
          </a:prstGeom>
          <a:noFill/>
        </p:spPr>
        <p:txBody>
          <a:bodyPr wrap="square" rtlCol="0" anchor="ctr">
            <a:spAutoFit/>
          </a:bodyPr>
          <a:lstStyle/>
          <a:p>
            <a:r>
              <a:rPr lang="en-US" altLang="ko-KR" sz="13001"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2021</a:t>
            </a:r>
            <a:endParaRPr lang="ko-KR" altLang="en-US" sz="13001"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1287530" y="5744285"/>
            <a:ext cx="1835996" cy="400110"/>
          </a:xfrm>
          <a:prstGeom prst="rect">
            <a:avLst/>
          </a:prstGeom>
          <a:noFill/>
        </p:spPr>
        <p:txBody>
          <a:bodyPr wrap="square" rtlCol="0" anchor="ctr">
            <a:spAutoFit/>
          </a:bodyPr>
          <a:lstStyle/>
          <a:p>
            <a:r>
              <a:rPr lang="en-US" altLang="ko-KR" sz="2000" b="1" dirty="0">
                <a:solidFill>
                  <a:schemeClr val="bg1"/>
                </a:solidFill>
                <a:cs typeface="Arial" pitchFamily="34" charset="0"/>
              </a:rPr>
              <a:t>Yap Chin Lok</a:t>
            </a:r>
            <a:endParaRPr lang="ko-KR" altLang="en-US" sz="2000" b="1" dirty="0">
              <a:solidFill>
                <a:schemeClr val="bg1"/>
              </a:solidFill>
              <a:cs typeface="Arial" pitchFamily="34" charset="0"/>
            </a:endParaRPr>
          </a:p>
        </p:txBody>
      </p:sp>
      <p:grpSp>
        <p:nvGrpSpPr>
          <p:cNvPr id="125" name="Group 124">
            <a:extLst>
              <a:ext uri="{FF2B5EF4-FFF2-40B4-BE49-F238E27FC236}">
                <a16:creationId xmlns:a16="http://schemas.microsoft.com/office/drawing/2014/main" id="{BDA9067F-982E-4172-BF32-E3D940FB16A2}"/>
              </a:ext>
            </a:extLst>
          </p:cNvPr>
          <p:cNvGrpSpPr/>
          <p:nvPr/>
        </p:nvGrpSpPr>
        <p:grpSpPr>
          <a:xfrm>
            <a:off x="733996" y="2785427"/>
            <a:ext cx="6155104" cy="2635186"/>
            <a:chOff x="352045" y="2761026"/>
            <a:chExt cx="6155104" cy="3188578"/>
          </a:xfrm>
        </p:grpSpPr>
        <p:sp>
          <p:nvSpPr>
            <p:cNvPr id="13" name="TextBox 12">
              <a:extLst>
                <a:ext uri="{FF2B5EF4-FFF2-40B4-BE49-F238E27FC236}">
                  <a16:creationId xmlns:a16="http://schemas.microsoft.com/office/drawing/2014/main" id="{C221F751-3C5B-4561-AD14-8637C5B66736}"/>
                </a:ext>
              </a:extLst>
            </p:cNvPr>
            <p:cNvSpPr txBox="1"/>
            <p:nvPr/>
          </p:nvSpPr>
          <p:spPr>
            <a:xfrm>
              <a:off x="352045" y="2761026"/>
              <a:ext cx="6155104" cy="1340831"/>
            </a:xfrm>
            <a:prstGeom prst="rect">
              <a:avLst/>
            </a:prstGeom>
            <a:noFill/>
          </p:spPr>
          <p:txBody>
            <a:bodyPr wrap="square" rtlCol="0" anchor="ctr">
              <a:spAutoFit/>
            </a:bodyPr>
            <a:lstStyle/>
            <a:p>
              <a:r>
                <a:rPr lang="en-US" altLang="ko-KR" sz="6601" b="1" dirty="0">
                  <a:solidFill>
                    <a:schemeClr val="bg1"/>
                  </a:solidFill>
                  <a:cs typeface="Arial" pitchFamily="34" charset="0"/>
                </a:rPr>
                <a:t>Heart</a:t>
              </a:r>
              <a:endParaRPr lang="ko-KR" altLang="en-US" sz="6601" b="1" dirty="0">
                <a:solidFill>
                  <a:schemeClr val="bg1"/>
                </a:solidFill>
                <a:cs typeface="Arial" pitchFamily="34" charset="0"/>
              </a:endParaRPr>
            </a:p>
          </p:txBody>
        </p:sp>
        <p:sp>
          <p:nvSpPr>
            <p:cNvPr id="123" name="TextBox 122">
              <a:extLst>
                <a:ext uri="{FF2B5EF4-FFF2-40B4-BE49-F238E27FC236}">
                  <a16:creationId xmlns:a16="http://schemas.microsoft.com/office/drawing/2014/main" id="{FB70FF2A-CF5C-4C3F-B5C6-A2DDF37295E2}"/>
                </a:ext>
              </a:extLst>
            </p:cNvPr>
            <p:cNvSpPr txBox="1"/>
            <p:nvPr/>
          </p:nvSpPr>
          <p:spPr>
            <a:xfrm>
              <a:off x="352045" y="3691222"/>
              <a:ext cx="6155104" cy="1340831"/>
            </a:xfrm>
            <a:prstGeom prst="rect">
              <a:avLst/>
            </a:prstGeom>
            <a:noFill/>
          </p:spPr>
          <p:txBody>
            <a:bodyPr wrap="square" rtlCol="0" anchor="ctr">
              <a:spAutoFit/>
            </a:bodyPr>
            <a:lstStyle/>
            <a:p>
              <a:r>
                <a:rPr lang="en-US" altLang="ko-KR" sz="6601" b="1" dirty="0">
                  <a:solidFill>
                    <a:schemeClr val="bg1"/>
                  </a:solidFill>
                  <a:cs typeface="Arial" pitchFamily="34" charset="0"/>
                </a:rPr>
                <a:t>Failure</a:t>
              </a:r>
              <a:endParaRPr lang="ko-KR" altLang="en-US" sz="6601" b="1" dirty="0">
                <a:solidFill>
                  <a:schemeClr val="bg1"/>
                </a:solidFill>
                <a:cs typeface="Arial" pitchFamily="34" charset="0"/>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352045" y="4608773"/>
              <a:ext cx="6155104" cy="1340831"/>
            </a:xfrm>
            <a:prstGeom prst="rect">
              <a:avLst/>
            </a:prstGeom>
            <a:noFill/>
          </p:spPr>
          <p:txBody>
            <a:bodyPr wrap="square" rtlCol="0" anchor="ctr">
              <a:spAutoFit/>
            </a:bodyPr>
            <a:lstStyle/>
            <a:p>
              <a:r>
                <a:rPr lang="en-US" altLang="ko-KR" sz="6601" b="1" dirty="0">
                  <a:solidFill>
                    <a:schemeClr val="bg1"/>
                  </a:solidFill>
                  <a:cs typeface="Arial" pitchFamily="34" charset="0"/>
                </a:rPr>
                <a:t>Prediction</a:t>
              </a:r>
              <a:endParaRPr lang="ko-KR" altLang="en-US" sz="6601" b="1" dirty="0">
                <a:solidFill>
                  <a:schemeClr val="bg1"/>
                </a:solidFill>
                <a:cs typeface="Arial" pitchFamily="34" charset="0"/>
              </a:endParaRPr>
            </a:p>
          </p:txBody>
        </p:sp>
      </p:grpSp>
      <p:sp>
        <p:nvSpPr>
          <p:cNvPr id="131" name="Rounded Rectangle 7">
            <a:extLst>
              <a:ext uri="{FF2B5EF4-FFF2-40B4-BE49-F238E27FC236}">
                <a16:creationId xmlns:a16="http://schemas.microsoft.com/office/drawing/2014/main" id="{A8896C18-B44C-42FC-A16F-8669D07A9ED0}"/>
              </a:ext>
            </a:extLst>
          </p:cNvPr>
          <p:cNvSpPr>
            <a:spLocks noChangeAspect="1"/>
          </p:cNvSpPr>
          <p:nvPr/>
        </p:nvSpPr>
        <p:spPr>
          <a:xfrm rot="18924894" flipH="1">
            <a:off x="1026601" y="5726508"/>
            <a:ext cx="132210" cy="517088"/>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032476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AFB129-9C79-4DF1-B622-A14CE8519B6A}"/>
              </a:ext>
            </a:extLst>
          </p:cNvPr>
          <p:cNvSpPr/>
          <p:nvPr/>
        </p:nvSpPr>
        <p:spPr>
          <a:xfrm>
            <a:off x="0" y="0"/>
            <a:ext cx="12192000" cy="5016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 name="Rectangle 2"/>
          <p:cNvSpPr/>
          <p:nvPr/>
        </p:nvSpPr>
        <p:spPr>
          <a:xfrm>
            <a:off x="4672540" y="55861"/>
            <a:ext cx="2813655" cy="369332"/>
          </a:xfrm>
          <a:prstGeom prst="rect">
            <a:avLst/>
          </a:prstGeom>
        </p:spPr>
        <p:txBody>
          <a:bodyPr wrap="none">
            <a:spAutoFit/>
          </a:bodyPr>
          <a:lstStyle/>
          <a:p>
            <a:r>
              <a:rPr lang="en-US" dirty="0"/>
              <a:t>Exploratory Data Analysis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75" y="811033"/>
            <a:ext cx="6555305" cy="5542059"/>
          </a:xfrm>
          <a:prstGeom prst="rect">
            <a:avLst/>
          </a:prstGeom>
        </p:spPr>
      </p:pic>
      <p:sp>
        <p:nvSpPr>
          <p:cNvPr id="7" name="Rectangle 6"/>
          <p:cNvSpPr/>
          <p:nvPr/>
        </p:nvSpPr>
        <p:spPr>
          <a:xfrm>
            <a:off x="7046312" y="2744424"/>
            <a:ext cx="4986546" cy="1200329"/>
          </a:xfrm>
          <a:prstGeom prst="rect">
            <a:avLst/>
          </a:prstGeom>
        </p:spPr>
        <p:txBody>
          <a:bodyPr wrap="square">
            <a:spAutoFit/>
          </a:bodyPr>
          <a:lstStyle/>
          <a:p>
            <a:pPr marL="228600" indent="-228600" algn="just">
              <a:buFont typeface="+mj-lt"/>
              <a:buAutoNum type="arabicPeriod"/>
            </a:pPr>
            <a:r>
              <a:rPr lang="en-US" sz="1200" dirty="0">
                <a:solidFill>
                  <a:srgbClr val="000000"/>
                </a:solidFill>
              </a:rPr>
              <a:t>The correlation matrix on all variables reveal the potential correlation between Heart Failure and Exercise-induced Angina, Chest Pain Type, Maximum Heart Rate, ST Depression and Slope</a:t>
            </a:r>
            <a:r>
              <a:rPr lang="en-US" sz="1200" dirty="0" smtClean="0">
                <a:solidFill>
                  <a:srgbClr val="000000"/>
                </a:solidFill>
              </a:rPr>
              <a:t>.</a:t>
            </a:r>
          </a:p>
          <a:p>
            <a:pPr marL="228600" indent="-228600" algn="just">
              <a:buFont typeface="+mj-lt"/>
              <a:buAutoNum type="arabicPeriod"/>
            </a:pPr>
            <a:endParaRPr lang="en-US" sz="1200" dirty="0">
              <a:solidFill>
                <a:srgbClr val="000000"/>
              </a:solidFill>
            </a:endParaRPr>
          </a:p>
          <a:p>
            <a:pPr marL="228600" indent="-228600" algn="just">
              <a:buFont typeface="+mj-lt"/>
              <a:buAutoNum type="arabicPeriod"/>
            </a:pPr>
            <a:r>
              <a:rPr lang="en-US" sz="1200" dirty="0">
                <a:solidFill>
                  <a:srgbClr val="000000"/>
                </a:solidFill>
              </a:rPr>
              <a:t>There was no apparent linear correlation between the continuous variables according to </a:t>
            </a:r>
            <a:r>
              <a:rPr lang="en-US" sz="1200" dirty="0" smtClean="0">
                <a:solidFill>
                  <a:srgbClr val="000000"/>
                </a:solidFill>
              </a:rPr>
              <a:t>the heat map</a:t>
            </a:r>
            <a:r>
              <a:rPr lang="en-US" sz="1200" dirty="0">
                <a:solidFill>
                  <a:srgbClr val="000000"/>
                </a:solidFill>
              </a:rPr>
              <a:t>.</a:t>
            </a:r>
            <a:endParaRPr lang="en-US" sz="1200" b="0" i="0" dirty="0">
              <a:solidFill>
                <a:srgbClr val="000000"/>
              </a:solidFill>
              <a:effectLst/>
            </a:endParaRPr>
          </a:p>
        </p:txBody>
      </p:sp>
    </p:spTree>
    <p:extLst>
      <p:ext uri="{BB962C8B-B14F-4D97-AF65-F5344CB8AC3E}">
        <p14:creationId xmlns:p14="http://schemas.microsoft.com/office/powerpoint/2010/main" val="1414244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08AFB129-9C79-4DF1-B622-A14CE8519B6A}"/>
              </a:ext>
            </a:extLst>
          </p:cNvPr>
          <p:cNvSpPr/>
          <p:nvPr/>
        </p:nvSpPr>
        <p:spPr>
          <a:xfrm>
            <a:off x="0" y="0"/>
            <a:ext cx="12192000" cy="5016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2" name="Rectangle 101"/>
          <p:cNvSpPr/>
          <p:nvPr/>
        </p:nvSpPr>
        <p:spPr>
          <a:xfrm>
            <a:off x="5316422" y="84403"/>
            <a:ext cx="1505540" cy="369332"/>
          </a:xfrm>
          <a:prstGeom prst="rect">
            <a:avLst/>
          </a:prstGeom>
        </p:spPr>
        <p:txBody>
          <a:bodyPr wrap="none">
            <a:spAutoFit/>
          </a:bodyPr>
          <a:lstStyle/>
          <a:p>
            <a:r>
              <a:rPr lang="en-US" dirty="0"/>
              <a:t>Methodology</a:t>
            </a:r>
          </a:p>
        </p:txBody>
      </p:sp>
      <p:sp>
        <p:nvSpPr>
          <p:cNvPr id="104" name="TextBox 103"/>
          <p:cNvSpPr txBox="1"/>
          <p:nvPr/>
        </p:nvSpPr>
        <p:spPr>
          <a:xfrm>
            <a:off x="979585" y="1534590"/>
            <a:ext cx="4700464" cy="369332"/>
          </a:xfrm>
          <a:prstGeom prst="rect">
            <a:avLst/>
          </a:prstGeom>
          <a:noFill/>
        </p:spPr>
        <p:txBody>
          <a:bodyPr wrap="square" rtlCol="0">
            <a:spAutoFit/>
          </a:bodyPr>
          <a:lstStyle/>
          <a:p>
            <a:r>
              <a:rPr lang="en-US" u="sng" dirty="0" smtClean="0"/>
              <a:t>Level 0 Basic Learner</a:t>
            </a:r>
            <a:endParaRPr lang="en-MY" u="sng" dirty="0"/>
          </a:p>
        </p:txBody>
      </p:sp>
      <p:sp>
        <p:nvSpPr>
          <p:cNvPr id="106" name="TextBox 105"/>
          <p:cNvSpPr txBox="1"/>
          <p:nvPr/>
        </p:nvSpPr>
        <p:spPr>
          <a:xfrm>
            <a:off x="943924" y="2282632"/>
            <a:ext cx="4100041" cy="3693319"/>
          </a:xfrm>
          <a:prstGeom prst="rect">
            <a:avLst/>
          </a:prstGeom>
          <a:noFill/>
        </p:spPr>
        <p:txBody>
          <a:bodyPr wrap="square" rtlCol="0">
            <a:spAutoFit/>
          </a:bodyPr>
          <a:lstStyle/>
          <a:p>
            <a:pPr marL="342900" indent="-342900">
              <a:buAutoNum type="arabicPeriod"/>
            </a:pPr>
            <a:r>
              <a:rPr lang="en-US" dirty="0" smtClean="0"/>
              <a:t>Logistic Regression</a:t>
            </a:r>
          </a:p>
          <a:p>
            <a:pPr marL="342900" indent="-342900">
              <a:buAutoNum type="arabicPeriod"/>
            </a:pPr>
            <a:r>
              <a:rPr lang="en-US" dirty="0" smtClean="0"/>
              <a:t>K Nearest Neighbor</a:t>
            </a:r>
          </a:p>
          <a:p>
            <a:pPr marL="342900" indent="-342900">
              <a:buAutoNum type="arabicPeriod"/>
            </a:pPr>
            <a:r>
              <a:rPr lang="en-US" dirty="0" smtClean="0"/>
              <a:t>Naïve Bayes</a:t>
            </a:r>
          </a:p>
          <a:p>
            <a:pPr marL="342900" indent="-342900">
              <a:buAutoNum type="arabicPeriod"/>
            </a:pPr>
            <a:r>
              <a:rPr lang="en-US" dirty="0" smtClean="0"/>
              <a:t>Decision Tree</a:t>
            </a:r>
          </a:p>
          <a:p>
            <a:pPr marL="342900" indent="-342900">
              <a:buAutoNum type="arabicPeriod"/>
            </a:pPr>
            <a:r>
              <a:rPr lang="en-US" dirty="0" smtClean="0"/>
              <a:t>Extra Tree</a:t>
            </a:r>
          </a:p>
          <a:p>
            <a:pPr marL="342900" indent="-342900">
              <a:buAutoNum type="arabicPeriod"/>
            </a:pPr>
            <a:r>
              <a:rPr lang="en-US" dirty="0" smtClean="0"/>
              <a:t>Random Forest</a:t>
            </a:r>
          </a:p>
          <a:p>
            <a:pPr marL="342900" indent="-342900">
              <a:buAutoNum type="arabicPeriod"/>
            </a:pPr>
            <a:r>
              <a:rPr lang="en-US" dirty="0" smtClean="0"/>
              <a:t>SVM Linear</a:t>
            </a:r>
          </a:p>
          <a:p>
            <a:pPr marL="342900" indent="-342900">
              <a:buAutoNum type="arabicPeriod"/>
            </a:pPr>
            <a:r>
              <a:rPr lang="en-US" dirty="0" smtClean="0"/>
              <a:t>SVM RBF</a:t>
            </a:r>
          </a:p>
          <a:p>
            <a:pPr marL="342900" indent="-342900">
              <a:buAutoNum type="arabicPeriod"/>
            </a:pPr>
            <a:r>
              <a:rPr lang="en-US" dirty="0" smtClean="0"/>
              <a:t>Adaptive Boost</a:t>
            </a:r>
          </a:p>
          <a:p>
            <a:pPr marL="342900" indent="-342900">
              <a:buAutoNum type="arabicPeriod"/>
            </a:pPr>
            <a:r>
              <a:rPr lang="en-US" dirty="0" smtClean="0"/>
              <a:t>Stochastic Gradient Descent</a:t>
            </a:r>
          </a:p>
          <a:p>
            <a:pPr marL="342900" indent="-342900">
              <a:buAutoNum type="arabicPeriod"/>
            </a:pPr>
            <a:r>
              <a:rPr lang="en-US" dirty="0" smtClean="0"/>
              <a:t>Gradient Boost</a:t>
            </a:r>
          </a:p>
          <a:p>
            <a:pPr marL="342900" indent="-342900">
              <a:buAutoNum type="arabicPeriod"/>
            </a:pPr>
            <a:r>
              <a:rPr lang="en-US" dirty="0" smtClean="0"/>
              <a:t>XGBoost</a:t>
            </a:r>
          </a:p>
          <a:p>
            <a:pPr marL="342900" indent="-342900">
              <a:buAutoNum type="arabicPeriod"/>
            </a:pPr>
            <a:r>
              <a:rPr lang="en-US" dirty="0" smtClean="0"/>
              <a:t>Multiple Learning Perceptron</a:t>
            </a:r>
          </a:p>
        </p:txBody>
      </p:sp>
      <p:sp>
        <p:nvSpPr>
          <p:cNvPr id="107" name="Right Arrow 106"/>
          <p:cNvSpPr/>
          <p:nvPr/>
        </p:nvSpPr>
        <p:spPr>
          <a:xfrm>
            <a:off x="4526987" y="3425076"/>
            <a:ext cx="698675" cy="76822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8" name="Rectangle 107"/>
          <p:cNvSpPr/>
          <p:nvPr/>
        </p:nvSpPr>
        <p:spPr>
          <a:xfrm>
            <a:off x="943924" y="1974295"/>
            <a:ext cx="1890261" cy="369332"/>
          </a:xfrm>
          <a:prstGeom prst="rect">
            <a:avLst/>
          </a:prstGeom>
        </p:spPr>
        <p:txBody>
          <a:bodyPr wrap="none">
            <a:spAutoFit/>
          </a:bodyPr>
          <a:lstStyle/>
          <a:p>
            <a:r>
              <a:rPr lang="en-US" dirty="0"/>
              <a:t>(The Ensemble) </a:t>
            </a:r>
            <a:endParaRPr lang="en-MY" dirty="0"/>
          </a:p>
        </p:txBody>
      </p:sp>
      <p:sp>
        <p:nvSpPr>
          <p:cNvPr id="109" name="TextBox 108"/>
          <p:cNvSpPr txBox="1"/>
          <p:nvPr/>
        </p:nvSpPr>
        <p:spPr>
          <a:xfrm>
            <a:off x="5265237" y="3425076"/>
            <a:ext cx="2480807" cy="369332"/>
          </a:xfrm>
          <a:prstGeom prst="rect">
            <a:avLst/>
          </a:prstGeom>
          <a:noFill/>
        </p:spPr>
        <p:txBody>
          <a:bodyPr wrap="square" rtlCol="0">
            <a:spAutoFit/>
          </a:bodyPr>
          <a:lstStyle/>
          <a:p>
            <a:pPr algn="r"/>
            <a:r>
              <a:rPr lang="en-US" u="sng" dirty="0" smtClean="0"/>
              <a:t>Level 1 Meta Learner</a:t>
            </a:r>
            <a:endParaRPr lang="en-MY" u="sng" dirty="0"/>
          </a:p>
        </p:txBody>
      </p:sp>
      <p:sp>
        <p:nvSpPr>
          <p:cNvPr id="110" name="Rectangle 109"/>
          <p:cNvSpPr/>
          <p:nvPr/>
        </p:nvSpPr>
        <p:spPr>
          <a:xfrm>
            <a:off x="5398850" y="3794408"/>
            <a:ext cx="3134191" cy="369332"/>
          </a:xfrm>
          <a:prstGeom prst="rect">
            <a:avLst/>
          </a:prstGeom>
        </p:spPr>
        <p:txBody>
          <a:bodyPr wrap="none">
            <a:spAutoFit/>
          </a:bodyPr>
          <a:lstStyle/>
          <a:p>
            <a:r>
              <a:rPr lang="en-US" dirty="0"/>
              <a:t>Multiple Learning Perceptron</a:t>
            </a:r>
          </a:p>
        </p:txBody>
      </p:sp>
      <p:sp>
        <p:nvSpPr>
          <p:cNvPr id="111" name="Right Arrow 110"/>
          <p:cNvSpPr/>
          <p:nvPr/>
        </p:nvSpPr>
        <p:spPr>
          <a:xfrm rot="10800000" flipH="1">
            <a:off x="8706229" y="3551327"/>
            <a:ext cx="501679" cy="5157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2" name="Picture 1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0641" y="775427"/>
            <a:ext cx="4059622" cy="2605745"/>
          </a:xfrm>
          <a:prstGeom prst="rect">
            <a:avLst/>
          </a:prstGeom>
        </p:spPr>
      </p:pic>
      <p:sp>
        <p:nvSpPr>
          <p:cNvPr id="113" name="TextBox 112"/>
          <p:cNvSpPr txBox="1"/>
          <p:nvPr/>
        </p:nvSpPr>
        <p:spPr>
          <a:xfrm>
            <a:off x="4927626" y="786548"/>
            <a:ext cx="2336747" cy="369332"/>
          </a:xfrm>
          <a:prstGeom prst="rect">
            <a:avLst/>
          </a:prstGeom>
          <a:noFill/>
        </p:spPr>
        <p:txBody>
          <a:bodyPr wrap="square" rtlCol="0">
            <a:spAutoFit/>
          </a:bodyPr>
          <a:lstStyle/>
          <a:p>
            <a:pPr algn="ctr"/>
            <a:r>
              <a:rPr lang="en-US" b="1" dirty="0" smtClean="0"/>
              <a:t>Stacked Ensemble</a:t>
            </a:r>
            <a:endParaRPr lang="en-MY" b="1" dirty="0"/>
          </a:p>
        </p:txBody>
      </p:sp>
      <p:sp>
        <p:nvSpPr>
          <p:cNvPr id="93" name="Rectangle 92"/>
          <p:cNvSpPr/>
          <p:nvPr/>
        </p:nvSpPr>
        <p:spPr>
          <a:xfrm>
            <a:off x="9381095" y="3609742"/>
            <a:ext cx="1326004" cy="369332"/>
          </a:xfrm>
          <a:prstGeom prst="rect">
            <a:avLst/>
          </a:prstGeom>
        </p:spPr>
        <p:txBody>
          <a:bodyPr wrap="none">
            <a:spAutoFit/>
          </a:bodyPr>
          <a:lstStyle/>
          <a:p>
            <a:r>
              <a:rPr lang="en-US" dirty="0" smtClean="0"/>
              <a:t>Predictions</a:t>
            </a:r>
            <a:endParaRPr lang="en-US" dirty="0"/>
          </a:p>
        </p:txBody>
      </p:sp>
    </p:spTree>
    <p:extLst>
      <p:ext uri="{BB962C8B-B14F-4D97-AF65-F5344CB8AC3E}">
        <p14:creationId xmlns:p14="http://schemas.microsoft.com/office/powerpoint/2010/main" val="15625832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2E549F-9D12-46B8-899F-B0B3F3547F42}"/>
              </a:ext>
            </a:extLst>
          </p:cNvPr>
          <p:cNvGrpSpPr/>
          <p:nvPr/>
        </p:nvGrpSpPr>
        <p:grpSpPr>
          <a:xfrm>
            <a:off x="1138949" y="2768422"/>
            <a:ext cx="9519966" cy="1722057"/>
            <a:chOff x="769786" y="2854532"/>
            <a:chExt cx="11130811" cy="2013440"/>
          </a:xfrm>
        </p:grpSpPr>
        <p:sp>
          <p:nvSpPr>
            <p:cNvPr id="4" name="Freeform: Shape 3">
              <a:extLst>
                <a:ext uri="{FF2B5EF4-FFF2-40B4-BE49-F238E27FC236}">
                  <a16:creationId xmlns:a16="http://schemas.microsoft.com/office/drawing/2014/main" id="{8F274861-40E3-4691-B61C-476327B71E7E}"/>
                </a:ext>
              </a:extLst>
            </p:cNvPr>
            <p:cNvSpPr/>
            <p:nvPr/>
          </p:nvSpPr>
          <p:spPr>
            <a:xfrm>
              <a:off x="769786" y="2854532"/>
              <a:ext cx="4356129" cy="2013439"/>
            </a:xfrm>
            <a:custGeom>
              <a:avLst/>
              <a:gdLst>
                <a:gd name="connsiteX0" fmla="*/ 0 w 4387361"/>
                <a:gd name="connsiteY0" fmla="*/ 958362 h 2013439"/>
                <a:gd name="connsiteX1" fmla="*/ 589084 w 4387361"/>
                <a:gd name="connsiteY1" fmla="*/ 2013439 h 2013439"/>
                <a:gd name="connsiteX2" fmla="*/ 1635369 w 4387361"/>
                <a:gd name="connsiteY2" fmla="*/ 1995854 h 2013439"/>
                <a:gd name="connsiteX3" fmla="*/ 2787161 w 4387361"/>
                <a:gd name="connsiteY3" fmla="*/ 0 h 2013439"/>
                <a:gd name="connsiteX4" fmla="*/ 3903784 w 4387361"/>
                <a:gd name="connsiteY4" fmla="*/ 8792 h 2013439"/>
                <a:gd name="connsiteX5" fmla="*/ 4387361 w 4387361"/>
                <a:gd name="connsiteY5" fmla="*/ 800100 h 2013439"/>
                <a:gd name="connsiteX0" fmla="*/ 0 w 4387361"/>
                <a:gd name="connsiteY0" fmla="*/ 958362 h 2013439"/>
                <a:gd name="connsiteX1" fmla="*/ 8792 w 4387361"/>
                <a:gd name="connsiteY1" fmla="*/ 940777 h 2013439"/>
                <a:gd name="connsiteX2" fmla="*/ 589084 w 4387361"/>
                <a:gd name="connsiteY2" fmla="*/ 2013439 h 2013439"/>
                <a:gd name="connsiteX3" fmla="*/ 1635369 w 4387361"/>
                <a:gd name="connsiteY3" fmla="*/ 1995854 h 2013439"/>
                <a:gd name="connsiteX4" fmla="*/ 2787161 w 4387361"/>
                <a:gd name="connsiteY4" fmla="*/ 0 h 2013439"/>
                <a:gd name="connsiteX5" fmla="*/ 3903784 w 4387361"/>
                <a:gd name="connsiteY5" fmla="*/ 8792 h 2013439"/>
                <a:gd name="connsiteX6" fmla="*/ 4387361 w 4387361"/>
                <a:gd name="connsiteY6" fmla="*/ 800100 h 2013439"/>
                <a:gd name="connsiteX0" fmla="*/ 0 w 4387361"/>
                <a:gd name="connsiteY0" fmla="*/ 958362 h 2013439"/>
                <a:gd name="connsiteX1" fmla="*/ 17584 w 4387361"/>
                <a:gd name="connsiteY1" fmla="*/ 940777 h 2013439"/>
                <a:gd name="connsiteX2" fmla="*/ 589084 w 4387361"/>
                <a:gd name="connsiteY2" fmla="*/ 2013439 h 2013439"/>
                <a:gd name="connsiteX3" fmla="*/ 1635369 w 4387361"/>
                <a:gd name="connsiteY3" fmla="*/ 1995854 h 2013439"/>
                <a:gd name="connsiteX4" fmla="*/ 2787161 w 4387361"/>
                <a:gd name="connsiteY4" fmla="*/ 0 h 2013439"/>
                <a:gd name="connsiteX5" fmla="*/ 3903784 w 4387361"/>
                <a:gd name="connsiteY5" fmla="*/ 8792 h 2013439"/>
                <a:gd name="connsiteX6" fmla="*/ 4387361 w 4387361"/>
                <a:gd name="connsiteY6" fmla="*/ 800100 h 2013439"/>
                <a:gd name="connsiteX0" fmla="*/ 238312 w 4369777"/>
                <a:gd name="connsiteY0" fmla="*/ 504574 h 2013439"/>
                <a:gd name="connsiteX1" fmla="*/ 0 w 4369777"/>
                <a:gd name="connsiteY1" fmla="*/ 940777 h 2013439"/>
                <a:gd name="connsiteX2" fmla="*/ 571500 w 4369777"/>
                <a:gd name="connsiteY2" fmla="*/ 2013439 h 2013439"/>
                <a:gd name="connsiteX3" fmla="*/ 1617785 w 4369777"/>
                <a:gd name="connsiteY3" fmla="*/ 1995854 h 2013439"/>
                <a:gd name="connsiteX4" fmla="*/ 2769577 w 4369777"/>
                <a:gd name="connsiteY4" fmla="*/ 0 h 2013439"/>
                <a:gd name="connsiteX5" fmla="*/ 3886200 w 4369777"/>
                <a:gd name="connsiteY5" fmla="*/ 8792 h 2013439"/>
                <a:gd name="connsiteX6" fmla="*/ 4369777 w 4369777"/>
                <a:gd name="connsiteY6" fmla="*/ 800100 h 2013439"/>
                <a:gd name="connsiteX0" fmla="*/ 565858 w 4369777"/>
                <a:gd name="connsiteY0" fmla="*/ 0 h 2024068"/>
                <a:gd name="connsiteX1" fmla="*/ 0 w 4369777"/>
                <a:gd name="connsiteY1" fmla="*/ 951406 h 2024068"/>
                <a:gd name="connsiteX2" fmla="*/ 571500 w 4369777"/>
                <a:gd name="connsiteY2" fmla="*/ 2024068 h 2024068"/>
                <a:gd name="connsiteX3" fmla="*/ 1617785 w 4369777"/>
                <a:gd name="connsiteY3" fmla="*/ 2006483 h 2024068"/>
                <a:gd name="connsiteX4" fmla="*/ 2769577 w 4369777"/>
                <a:gd name="connsiteY4" fmla="*/ 10629 h 2024068"/>
                <a:gd name="connsiteX5" fmla="*/ 3886200 w 4369777"/>
                <a:gd name="connsiteY5" fmla="*/ 19421 h 2024068"/>
                <a:gd name="connsiteX6" fmla="*/ 4369777 w 4369777"/>
                <a:gd name="connsiteY6" fmla="*/ 810729 h 2024068"/>
                <a:gd name="connsiteX0" fmla="*/ 562446 w 4369777"/>
                <a:gd name="connsiteY0" fmla="*/ 6431 h 2013439"/>
                <a:gd name="connsiteX1" fmla="*/ 0 w 4369777"/>
                <a:gd name="connsiteY1" fmla="*/ 940777 h 2013439"/>
                <a:gd name="connsiteX2" fmla="*/ 571500 w 4369777"/>
                <a:gd name="connsiteY2" fmla="*/ 2013439 h 2013439"/>
                <a:gd name="connsiteX3" fmla="*/ 1617785 w 4369777"/>
                <a:gd name="connsiteY3" fmla="*/ 1995854 h 2013439"/>
                <a:gd name="connsiteX4" fmla="*/ 2769577 w 4369777"/>
                <a:gd name="connsiteY4" fmla="*/ 0 h 2013439"/>
                <a:gd name="connsiteX5" fmla="*/ 3886200 w 4369777"/>
                <a:gd name="connsiteY5" fmla="*/ 8792 h 2013439"/>
                <a:gd name="connsiteX6" fmla="*/ 4369777 w 4369777"/>
                <a:gd name="connsiteY6" fmla="*/ 800100 h 2013439"/>
                <a:gd name="connsiteX0" fmla="*/ 562446 w 4369777"/>
                <a:gd name="connsiteY0" fmla="*/ 6431 h 2013439"/>
                <a:gd name="connsiteX1" fmla="*/ 554047 w 4369777"/>
                <a:gd name="connsiteY1" fmla="*/ 3281 h 2013439"/>
                <a:gd name="connsiteX2" fmla="*/ 0 w 4369777"/>
                <a:gd name="connsiteY2" fmla="*/ 940777 h 2013439"/>
                <a:gd name="connsiteX3" fmla="*/ 571500 w 4369777"/>
                <a:gd name="connsiteY3" fmla="*/ 2013439 h 2013439"/>
                <a:gd name="connsiteX4" fmla="*/ 1617785 w 4369777"/>
                <a:gd name="connsiteY4" fmla="*/ 1995854 h 2013439"/>
                <a:gd name="connsiteX5" fmla="*/ 2769577 w 4369777"/>
                <a:gd name="connsiteY5" fmla="*/ 0 h 2013439"/>
                <a:gd name="connsiteX6" fmla="*/ 3886200 w 4369777"/>
                <a:gd name="connsiteY6" fmla="*/ 8792 h 2013439"/>
                <a:gd name="connsiteX7" fmla="*/ 4369777 w 4369777"/>
                <a:gd name="connsiteY7" fmla="*/ 800100 h 2013439"/>
                <a:gd name="connsiteX0" fmla="*/ 562446 w 4369777"/>
                <a:gd name="connsiteY0" fmla="*/ 85037 h 2092045"/>
                <a:gd name="connsiteX1" fmla="*/ 670053 w 4369777"/>
                <a:gd name="connsiteY1" fmla="*/ 0 h 2092045"/>
                <a:gd name="connsiteX2" fmla="*/ 0 w 4369777"/>
                <a:gd name="connsiteY2" fmla="*/ 1019383 h 2092045"/>
                <a:gd name="connsiteX3" fmla="*/ 571500 w 4369777"/>
                <a:gd name="connsiteY3" fmla="*/ 2092045 h 2092045"/>
                <a:gd name="connsiteX4" fmla="*/ 1617785 w 4369777"/>
                <a:gd name="connsiteY4" fmla="*/ 2074460 h 2092045"/>
                <a:gd name="connsiteX5" fmla="*/ 2769577 w 4369777"/>
                <a:gd name="connsiteY5" fmla="*/ 78606 h 2092045"/>
                <a:gd name="connsiteX6" fmla="*/ 3886200 w 4369777"/>
                <a:gd name="connsiteY6" fmla="*/ 87398 h 2092045"/>
                <a:gd name="connsiteX7" fmla="*/ 4369777 w 4369777"/>
                <a:gd name="connsiteY7" fmla="*/ 878706 h 2092045"/>
                <a:gd name="connsiteX0" fmla="*/ 562446 w 4369777"/>
                <a:gd name="connsiteY0" fmla="*/ 6431 h 2013439"/>
                <a:gd name="connsiteX1" fmla="*/ 608638 w 4369777"/>
                <a:gd name="connsiteY1" fmla="*/ 112463 h 2013439"/>
                <a:gd name="connsiteX2" fmla="*/ 0 w 4369777"/>
                <a:gd name="connsiteY2" fmla="*/ 940777 h 2013439"/>
                <a:gd name="connsiteX3" fmla="*/ 571500 w 4369777"/>
                <a:gd name="connsiteY3" fmla="*/ 2013439 h 2013439"/>
                <a:gd name="connsiteX4" fmla="*/ 1617785 w 4369777"/>
                <a:gd name="connsiteY4" fmla="*/ 1995854 h 2013439"/>
                <a:gd name="connsiteX5" fmla="*/ 2769577 w 4369777"/>
                <a:gd name="connsiteY5" fmla="*/ 0 h 2013439"/>
                <a:gd name="connsiteX6" fmla="*/ 3886200 w 4369777"/>
                <a:gd name="connsiteY6" fmla="*/ 8792 h 2013439"/>
                <a:gd name="connsiteX7" fmla="*/ 4369777 w 4369777"/>
                <a:gd name="connsiteY7" fmla="*/ 800100 h 2013439"/>
                <a:gd name="connsiteX0" fmla="*/ 1244834 w 4369777"/>
                <a:gd name="connsiteY0" fmla="*/ 0 h 2112778"/>
                <a:gd name="connsiteX1" fmla="*/ 608638 w 4369777"/>
                <a:gd name="connsiteY1" fmla="*/ 211802 h 2112778"/>
                <a:gd name="connsiteX2" fmla="*/ 0 w 4369777"/>
                <a:gd name="connsiteY2" fmla="*/ 1040116 h 2112778"/>
                <a:gd name="connsiteX3" fmla="*/ 571500 w 4369777"/>
                <a:gd name="connsiteY3" fmla="*/ 2112778 h 2112778"/>
                <a:gd name="connsiteX4" fmla="*/ 1617785 w 4369777"/>
                <a:gd name="connsiteY4" fmla="*/ 2095193 h 2112778"/>
                <a:gd name="connsiteX5" fmla="*/ 2769577 w 4369777"/>
                <a:gd name="connsiteY5" fmla="*/ 99339 h 2112778"/>
                <a:gd name="connsiteX6" fmla="*/ 3886200 w 4369777"/>
                <a:gd name="connsiteY6" fmla="*/ 108131 h 2112778"/>
                <a:gd name="connsiteX7" fmla="*/ 4369777 w 4369777"/>
                <a:gd name="connsiteY7" fmla="*/ 899439 h 2112778"/>
                <a:gd name="connsiteX0" fmla="*/ 1244834 w 4369777"/>
                <a:gd name="connsiteY0" fmla="*/ 0 h 2112778"/>
                <a:gd name="connsiteX1" fmla="*/ 608638 w 4369777"/>
                <a:gd name="connsiteY1" fmla="*/ 119680 h 2112778"/>
                <a:gd name="connsiteX2" fmla="*/ 0 w 4369777"/>
                <a:gd name="connsiteY2" fmla="*/ 1040116 h 2112778"/>
                <a:gd name="connsiteX3" fmla="*/ 571500 w 4369777"/>
                <a:gd name="connsiteY3" fmla="*/ 2112778 h 2112778"/>
                <a:gd name="connsiteX4" fmla="*/ 1617785 w 4369777"/>
                <a:gd name="connsiteY4" fmla="*/ 2095193 h 2112778"/>
                <a:gd name="connsiteX5" fmla="*/ 2769577 w 4369777"/>
                <a:gd name="connsiteY5" fmla="*/ 99339 h 2112778"/>
                <a:gd name="connsiteX6" fmla="*/ 3886200 w 4369777"/>
                <a:gd name="connsiteY6" fmla="*/ 108131 h 2112778"/>
                <a:gd name="connsiteX7" fmla="*/ 4369777 w 4369777"/>
                <a:gd name="connsiteY7" fmla="*/ 899439 h 2112778"/>
                <a:gd name="connsiteX0" fmla="*/ 1244834 w 4369777"/>
                <a:gd name="connsiteY0" fmla="*/ 0 h 2112778"/>
                <a:gd name="connsiteX1" fmla="*/ 615462 w 4369777"/>
                <a:gd name="connsiteY1" fmla="*/ 136739 h 2112778"/>
                <a:gd name="connsiteX2" fmla="*/ 0 w 4369777"/>
                <a:gd name="connsiteY2" fmla="*/ 1040116 h 2112778"/>
                <a:gd name="connsiteX3" fmla="*/ 571500 w 4369777"/>
                <a:gd name="connsiteY3" fmla="*/ 2112778 h 2112778"/>
                <a:gd name="connsiteX4" fmla="*/ 1617785 w 4369777"/>
                <a:gd name="connsiteY4" fmla="*/ 2095193 h 2112778"/>
                <a:gd name="connsiteX5" fmla="*/ 2769577 w 4369777"/>
                <a:gd name="connsiteY5" fmla="*/ 99339 h 2112778"/>
                <a:gd name="connsiteX6" fmla="*/ 3886200 w 4369777"/>
                <a:gd name="connsiteY6" fmla="*/ 108131 h 2112778"/>
                <a:gd name="connsiteX7" fmla="*/ 4369777 w 4369777"/>
                <a:gd name="connsiteY7" fmla="*/ 899439 h 2112778"/>
                <a:gd name="connsiteX0" fmla="*/ 1244834 w 4369777"/>
                <a:gd name="connsiteY0" fmla="*/ 0 h 2112778"/>
                <a:gd name="connsiteX1" fmla="*/ 577931 w 4369777"/>
                <a:gd name="connsiteY1" fmla="*/ 92384 h 2112778"/>
                <a:gd name="connsiteX2" fmla="*/ 0 w 4369777"/>
                <a:gd name="connsiteY2" fmla="*/ 1040116 h 2112778"/>
                <a:gd name="connsiteX3" fmla="*/ 571500 w 4369777"/>
                <a:gd name="connsiteY3" fmla="*/ 2112778 h 2112778"/>
                <a:gd name="connsiteX4" fmla="*/ 1617785 w 4369777"/>
                <a:gd name="connsiteY4" fmla="*/ 2095193 h 2112778"/>
                <a:gd name="connsiteX5" fmla="*/ 2769577 w 4369777"/>
                <a:gd name="connsiteY5" fmla="*/ 99339 h 2112778"/>
                <a:gd name="connsiteX6" fmla="*/ 3886200 w 4369777"/>
                <a:gd name="connsiteY6" fmla="*/ 108131 h 2112778"/>
                <a:gd name="connsiteX7" fmla="*/ 4369777 w 4369777"/>
                <a:gd name="connsiteY7" fmla="*/ 899439 h 2112778"/>
                <a:gd name="connsiteX0" fmla="*/ 1244834 w 4369777"/>
                <a:gd name="connsiteY0" fmla="*/ 0 h 2112778"/>
                <a:gd name="connsiteX1" fmla="*/ 581343 w 4369777"/>
                <a:gd name="connsiteY1" fmla="*/ 109444 h 2112778"/>
                <a:gd name="connsiteX2" fmla="*/ 0 w 4369777"/>
                <a:gd name="connsiteY2" fmla="*/ 1040116 h 2112778"/>
                <a:gd name="connsiteX3" fmla="*/ 571500 w 4369777"/>
                <a:gd name="connsiteY3" fmla="*/ 2112778 h 2112778"/>
                <a:gd name="connsiteX4" fmla="*/ 1617785 w 4369777"/>
                <a:gd name="connsiteY4" fmla="*/ 2095193 h 2112778"/>
                <a:gd name="connsiteX5" fmla="*/ 2769577 w 4369777"/>
                <a:gd name="connsiteY5" fmla="*/ 99339 h 2112778"/>
                <a:gd name="connsiteX6" fmla="*/ 3886200 w 4369777"/>
                <a:gd name="connsiteY6" fmla="*/ 108131 h 2112778"/>
                <a:gd name="connsiteX7" fmla="*/ 4369777 w 4369777"/>
                <a:gd name="connsiteY7" fmla="*/ 899439 h 2112778"/>
                <a:gd name="connsiteX0" fmla="*/ 1234598 w 4359541"/>
                <a:gd name="connsiteY0" fmla="*/ 0 h 2112778"/>
                <a:gd name="connsiteX1" fmla="*/ 571107 w 4359541"/>
                <a:gd name="connsiteY1" fmla="*/ 109444 h 2112778"/>
                <a:gd name="connsiteX2" fmla="*/ 0 w 4359541"/>
                <a:gd name="connsiteY2" fmla="*/ 1053764 h 2112778"/>
                <a:gd name="connsiteX3" fmla="*/ 561264 w 4359541"/>
                <a:gd name="connsiteY3" fmla="*/ 2112778 h 2112778"/>
                <a:gd name="connsiteX4" fmla="*/ 1607549 w 4359541"/>
                <a:gd name="connsiteY4" fmla="*/ 2095193 h 2112778"/>
                <a:gd name="connsiteX5" fmla="*/ 2759341 w 4359541"/>
                <a:gd name="connsiteY5" fmla="*/ 99339 h 2112778"/>
                <a:gd name="connsiteX6" fmla="*/ 3875964 w 4359541"/>
                <a:gd name="connsiteY6" fmla="*/ 108131 h 2112778"/>
                <a:gd name="connsiteX7" fmla="*/ 4359541 w 4359541"/>
                <a:gd name="connsiteY7" fmla="*/ 899439 h 2112778"/>
                <a:gd name="connsiteX0" fmla="*/ 1231186 w 4356129"/>
                <a:gd name="connsiteY0" fmla="*/ 0 h 2112778"/>
                <a:gd name="connsiteX1" fmla="*/ 567695 w 4356129"/>
                <a:gd name="connsiteY1" fmla="*/ 109444 h 2112778"/>
                <a:gd name="connsiteX2" fmla="*/ 0 w 4356129"/>
                <a:gd name="connsiteY2" fmla="*/ 1064000 h 2112778"/>
                <a:gd name="connsiteX3" fmla="*/ 557852 w 4356129"/>
                <a:gd name="connsiteY3" fmla="*/ 2112778 h 2112778"/>
                <a:gd name="connsiteX4" fmla="*/ 1604137 w 4356129"/>
                <a:gd name="connsiteY4" fmla="*/ 2095193 h 2112778"/>
                <a:gd name="connsiteX5" fmla="*/ 2755929 w 4356129"/>
                <a:gd name="connsiteY5" fmla="*/ 99339 h 2112778"/>
                <a:gd name="connsiteX6" fmla="*/ 3872552 w 4356129"/>
                <a:gd name="connsiteY6" fmla="*/ 108131 h 2112778"/>
                <a:gd name="connsiteX7" fmla="*/ 4356129 w 4356129"/>
                <a:gd name="connsiteY7" fmla="*/ 899439 h 2112778"/>
                <a:gd name="connsiteX0" fmla="*/ 1592852 w 4356129"/>
                <a:gd name="connsiteY0" fmla="*/ 0 h 2047951"/>
                <a:gd name="connsiteX1" fmla="*/ 567695 w 4356129"/>
                <a:gd name="connsiteY1" fmla="*/ 44617 h 2047951"/>
                <a:gd name="connsiteX2" fmla="*/ 0 w 4356129"/>
                <a:gd name="connsiteY2" fmla="*/ 999173 h 2047951"/>
                <a:gd name="connsiteX3" fmla="*/ 557852 w 4356129"/>
                <a:gd name="connsiteY3" fmla="*/ 2047951 h 2047951"/>
                <a:gd name="connsiteX4" fmla="*/ 1604137 w 4356129"/>
                <a:gd name="connsiteY4" fmla="*/ 2030366 h 2047951"/>
                <a:gd name="connsiteX5" fmla="*/ 2755929 w 4356129"/>
                <a:gd name="connsiteY5" fmla="*/ 34512 h 2047951"/>
                <a:gd name="connsiteX6" fmla="*/ 3872552 w 4356129"/>
                <a:gd name="connsiteY6" fmla="*/ 43304 h 2047951"/>
                <a:gd name="connsiteX7" fmla="*/ 4356129 w 4356129"/>
                <a:gd name="connsiteY7" fmla="*/ 834612 h 2047951"/>
                <a:gd name="connsiteX0" fmla="*/ 1592852 w 4356129"/>
                <a:gd name="connsiteY0" fmla="*/ 6562 h 2054513"/>
                <a:gd name="connsiteX1" fmla="*/ 1584453 w 4356129"/>
                <a:gd name="connsiteY1" fmla="*/ 0 h 2054513"/>
                <a:gd name="connsiteX2" fmla="*/ 567695 w 4356129"/>
                <a:gd name="connsiteY2" fmla="*/ 51179 h 2054513"/>
                <a:gd name="connsiteX3" fmla="*/ 0 w 4356129"/>
                <a:gd name="connsiteY3" fmla="*/ 1005735 h 2054513"/>
                <a:gd name="connsiteX4" fmla="*/ 557852 w 4356129"/>
                <a:gd name="connsiteY4" fmla="*/ 2054513 h 2054513"/>
                <a:gd name="connsiteX5" fmla="*/ 1604137 w 4356129"/>
                <a:gd name="connsiteY5" fmla="*/ 2036928 h 2054513"/>
                <a:gd name="connsiteX6" fmla="*/ 2755929 w 4356129"/>
                <a:gd name="connsiteY6" fmla="*/ 41074 h 2054513"/>
                <a:gd name="connsiteX7" fmla="*/ 3872552 w 4356129"/>
                <a:gd name="connsiteY7" fmla="*/ 49866 h 2054513"/>
                <a:gd name="connsiteX8" fmla="*/ 4356129 w 4356129"/>
                <a:gd name="connsiteY8" fmla="*/ 841174 h 2054513"/>
                <a:gd name="connsiteX0" fmla="*/ 1592852 w 4356129"/>
                <a:gd name="connsiteY0" fmla="*/ 0 h 2047951"/>
                <a:gd name="connsiteX1" fmla="*/ 1857408 w 4356129"/>
                <a:gd name="connsiteY1" fmla="*/ 150388 h 2047951"/>
                <a:gd name="connsiteX2" fmla="*/ 567695 w 4356129"/>
                <a:gd name="connsiteY2" fmla="*/ 44617 h 2047951"/>
                <a:gd name="connsiteX3" fmla="*/ 0 w 4356129"/>
                <a:gd name="connsiteY3" fmla="*/ 999173 h 2047951"/>
                <a:gd name="connsiteX4" fmla="*/ 557852 w 4356129"/>
                <a:gd name="connsiteY4" fmla="*/ 2047951 h 2047951"/>
                <a:gd name="connsiteX5" fmla="*/ 1604137 w 4356129"/>
                <a:gd name="connsiteY5" fmla="*/ 2030366 h 2047951"/>
                <a:gd name="connsiteX6" fmla="*/ 2755929 w 4356129"/>
                <a:gd name="connsiteY6" fmla="*/ 34512 h 2047951"/>
                <a:gd name="connsiteX7" fmla="*/ 3872552 w 4356129"/>
                <a:gd name="connsiteY7" fmla="*/ 43304 h 2047951"/>
                <a:gd name="connsiteX8" fmla="*/ 4356129 w 4356129"/>
                <a:gd name="connsiteY8" fmla="*/ 834612 h 2047951"/>
                <a:gd name="connsiteX0" fmla="*/ 1592852 w 4356129"/>
                <a:gd name="connsiteY0" fmla="*/ 30445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62646 w 4356129"/>
                <a:gd name="connsiteY0" fmla="*/ 832251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55823 w 4356129"/>
                <a:gd name="connsiteY0" fmla="*/ 852723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69471 w 4356129"/>
                <a:gd name="connsiteY0" fmla="*/ 873195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59235 w 4356129"/>
                <a:gd name="connsiteY0" fmla="*/ 849311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69471 w 4356129"/>
                <a:gd name="connsiteY0" fmla="*/ 869783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69471 w 4356129"/>
                <a:gd name="connsiteY0" fmla="*/ 825428 h 2034041"/>
                <a:gd name="connsiteX1" fmla="*/ 1693635 w 4356129"/>
                <a:gd name="connsiteY1" fmla="*/ 0 h 2034041"/>
                <a:gd name="connsiteX2" fmla="*/ 567695 w 4356129"/>
                <a:gd name="connsiteY2" fmla="*/ 30707 h 2034041"/>
                <a:gd name="connsiteX3" fmla="*/ 0 w 4356129"/>
                <a:gd name="connsiteY3" fmla="*/ 985263 h 2034041"/>
                <a:gd name="connsiteX4" fmla="*/ 557852 w 4356129"/>
                <a:gd name="connsiteY4" fmla="*/ 2034041 h 2034041"/>
                <a:gd name="connsiteX5" fmla="*/ 1604137 w 4356129"/>
                <a:gd name="connsiteY5" fmla="*/ 2016456 h 2034041"/>
                <a:gd name="connsiteX6" fmla="*/ 2755929 w 4356129"/>
                <a:gd name="connsiteY6" fmla="*/ 20602 h 2034041"/>
                <a:gd name="connsiteX7" fmla="*/ 3872552 w 4356129"/>
                <a:gd name="connsiteY7" fmla="*/ 29394 h 2034041"/>
                <a:gd name="connsiteX8" fmla="*/ 4356129 w 4356129"/>
                <a:gd name="connsiteY8" fmla="*/ 820702 h 2034041"/>
                <a:gd name="connsiteX0" fmla="*/ 2169471 w 4356129"/>
                <a:gd name="connsiteY0" fmla="*/ 804826 h 2013439"/>
                <a:gd name="connsiteX1" fmla="*/ 1693635 w 4356129"/>
                <a:gd name="connsiteY1" fmla="*/ 16930 h 2013439"/>
                <a:gd name="connsiteX2" fmla="*/ 567695 w 4356129"/>
                <a:gd name="connsiteY2" fmla="*/ 10105 h 2013439"/>
                <a:gd name="connsiteX3" fmla="*/ 0 w 4356129"/>
                <a:gd name="connsiteY3" fmla="*/ 964661 h 2013439"/>
                <a:gd name="connsiteX4" fmla="*/ 557852 w 4356129"/>
                <a:gd name="connsiteY4" fmla="*/ 2013439 h 2013439"/>
                <a:gd name="connsiteX5" fmla="*/ 1604137 w 4356129"/>
                <a:gd name="connsiteY5" fmla="*/ 1995854 h 2013439"/>
                <a:gd name="connsiteX6" fmla="*/ 2755929 w 4356129"/>
                <a:gd name="connsiteY6" fmla="*/ 0 h 2013439"/>
                <a:gd name="connsiteX7" fmla="*/ 3872552 w 4356129"/>
                <a:gd name="connsiteY7" fmla="*/ 8792 h 2013439"/>
                <a:gd name="connsiteX8" fmla="*/ 4356129 w 4356129"/>
                <a:gd name="connsiteY8" fmla="*/ 800100 h 2013439"/>
                <a:gd name="connsiteX0" fmla="*/ 2169471 w 4356129"/>
                <a:gd name="connsiteY0" fmla="*/ 804826 h 2013439"/>
                <a:gd name="connsiteX1" fmla="*/ 1690223 w 4356129"/>
                <a:gd name="connsiteY1" fmla="*/ 13518 h 2013439"/>
                <a:gd name="connsiteX2" fmla="*/ 567695 w 4356129"/>
                <a:gd name="connsiteY2" fmla="*/ 10105 h 2013439"/>
                <a:gd name="connsiteX3" fmla="*/ 0 w 4356129"/>
                <a:gd name="connsiteY3" fmla="*/ 964661 h 2013439"/>
                <a:gd name="connsiteX4" fmla="*/ 557852 w 4356129"/>
                <a:gd name="connsiteY4" fmla="*/ 2013439 h 2013439"/>
                <a:gd name="connsiteX5" fmla="*/ 1604137 w 4356129"/>
                <a:gd name="connsiteY5" fmla="*/ 1995854 h 2013439"/>
                <a:gd name="connsiteX6" fmla="*/ 2755929 w 4356129"/>
                <a:gd name="connsiteY6" fmla="*/ 0 h 2013439"/>
                <a:gd name="connsiteX7" fmla="*/ 3872552 w 4356129"/>
                <a:gd name="connsiteY7" fmla="*/ 8792 h 2013439"/>
                <a:gd name="connsiteX8" fmla="*/ 4356129 w 4356129"/>
                <a:gd name="connsiteY8" fmla="*/ 800100 h 2013439"/>
                <a:gd name="connsiteX0" fmla="*/ 2169471 w 4356129"/>
                <a:gd name="connsiteY0" fmla="*/ 804826 h 2013439"/>
                <a:gd name="connsiteX1" fmla="*/ 1690223 w 4356129"/>
                <a:gd name="connsiteY1" fmla="*/ 13518 h 2013439"/>
                <a:gd name="connsiteX2" fmla="*/ 567695 w 4356129"/>
                <a:gd name="connsiteY2" fmla="*/ 10105 h 2013439"/>
                <a:gd name="connsiteX3" fmla="*/ 0 w 4356129"/>
                <a:gd name="connsiteY3" fmla="*/ 964661 h 2013439"/>
                <a:gd name="connsiteX4" fmla="*/ 557852 w 4356129"/>
                <a:gd name="connsiteY4" fmla="*/ 2013439 h 2013439"/>
                <a:gd name="connsiteX5" fmla="*/ 1604137 w 4356129"/>
                <a:gd name="connsiteY5" fmla="*/ 1995854 h 2013439"/>
                <a:gd name="connsiteX6" fmla="*/ 2755929 w 4356129"/>
                <a:gd name="connsiteY6" fmla="*/ 0 h 2013439"/>
                <a:gd name="connsiteX7" fmla="*/ 3872552 w 4356129"/>
                <a:gd name="connsiteY7" fmla="*/ 8792 h 2013439"/>
                <a:gd name="connsiteX8" fmla="*/ 4356129 w 4356129"/>
                <a:gd name="connsiteY8" fmla="*/ 800100 h 2013439"/>
                <a:gd name="connsiteX0" fmla="*/ 2169471 w 4356129"/>
                <a:gd name="connsiteY0" fmla="*/ 804826 h 2013439"/>
                <a:gd name="connsiteX1" fmla="*/ 1679987 w 4356129"/>
                <a:gd name="connsiteY1" fmla="*/ 13518 h 2013439"/>
                <a:gd name="connsiteX2" fmla="*/ 567695 w 4356129"/>
                <a:gd name="connsiteY2" fmla="*/ 10105 h 2013439"/>
                <a:gd name="connsiteX3" fmla="*/ 0 w 4356129"/>
                <a:gd name="connsiteY3" fmla="*/ 964661 h 2013439"/>
                <a:gd name="connsiteX4" fmla="*/ 557852 w 4356129"/>
                <a:gd name="connsiteY4" fmla="*/ 2013439 h 2013439"/>
                <a:gd name="connsiteX5" fmla="*/ 1604137 w 4356129"/>
                <a:gd name="connsiteY5" fmla="*/ 1995854 h 2013439"/>
                <a:gd name="connsiteX6" fmla="*/ 2755929 w 4356129"/>
                <a:gd name="connsiteY6" fmla="*/ 0 h 2013439"/>
                <a:gd name="connsiteX7" fmla="*/ 3872552 w 4356129"/>
                <a:gd name="connsiteY7" fmla="*/ 8792 h 2013439"/>
                <a:gd name="connsiteX8" fmla="*/ 4356129 w 4356129"/>
                <a:gd name="connsiteY8" fmla="*/ 800100 h 2013439"/>
                <a:gd name="connsiteX0" fmla="*/ 2119229 w 4356129"/>
                <a:gd name="connsiteY0" fmla="*/ 714391 h 2013439"/>
                <a:gd name="connsiteX1" fmla="*/ 1679987 w 4356129"/>
                <a:gd name="connsiteY1" fmla="*/ 13518 h 2013439"/>
                <a:gd name="connsiteX2" fmla="*/ 567695 w 4356129"/>
                <a:gd name="connsiteY2" fmla="*/ 10105 h 2013439"/>
                <a:gd name="connsiteX3" fmla="*/ 0 w 4356129"/>
                <a:gd name="connsiteY3" fmla="*/ 964661 h 2013439"/>
                <a:gd name="connsiteX4" fmla="*/ 557852 w 4356129"/>
                <a:gd name="connsiteY4" fmla="*/ 2013439 h 2013439"/>
                <a:gd name="connsiteX5" fmla="*/ 1604137 w 4356129"/>
                <a:gd name="connsiteY5" fmla="*/ 1995854 h 2013439"/>
                <a:gd name="connsiteX6" fmla="*/ 2755929 w 4356129"/>
                <a:gd name="connsiteY6" fmla="*/ 0 h 2013439"/>
                <a:gd name="connsiteX7" fmla="*/ 3872552 w 4356129"/>
                <a:gd name="connsiteY7" fmla="*/ 8792 h 2013439"/>
                <a:gd name="connsiteX8" fmla="*/ 4356129 w 4356129"/>
                <a:gd name="connsiteY8" fmla="*/ 800100 h 201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6129" h="2013439">
                  <a:moveTo>
                    <a:pt x="2119229" y="714391"/>
                  </a:moveTo>
                  <a:lnTo>
                    <a:pt x="1679987" y="13518"/>
                  </a:lnTo>
                  <a:lnTo>
                    <a:pt x="567695" y="10105"/>
                  </a:lnTo>
                  <a:lnTo>
                    <a:pt x="0" y="964661"/>
                  </a:lnTo>
                  <a:lnTo>
                    <a:pt x="557852" y="2013439"/>
                  </a:lnTo>
                  <a:lnTo>
                    <a:pt x="1604137" y="1995854"/>
                  </a:lnTo>
                  <a:lnTo>
                    <a:pt x="2755929" y="0"/>
                  </a:lnTo>
                  <a:lnTo>
                    <a:pt x="3872552" y="8792"/>
                  </a:lnTo>
                  <a:lnTo>
                    <a:pt x="4356129" y="800100"/>
                  </a:lnTo>
                </a:path>
              </a:pathLst>
            </a:custGeom>
            <a:noFill/>
            <a:ln w="165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 name="Freeform: Shape 4">
              <a:extLst>
                <a:ext uri="{FF2B5EF4-FFF2-40B4-BE49-F238E27FC236}">
                  <a16:creationId xmlns:a16="http://schemas.microsoft.com/office/drawing/2014/main" id="{709F3996-0BE2-4771-BD5E-03C69041A7DA}"/>
                </a:ext>
              </a:extLst>
            </p:cNvPr>
            <p:cNvSpPr/>
            <p:nvPr/>
          </p:nvSpPr>
          <p:spPr>
            <a:xfrm>
              <a:off x="3065807" y="2854532"/>
              <a:ext cx="4299438" cy="2013439"/>
            </a:xfrm>
            <a:custGeom>
              <a:avLst/>
              <a:gdLst>
                <a:gd name="connsiteX0" fmla="*/ 0 w 4387361"/>
                <a:gd name="connsiteY0" fmla="*/ 958362 h 2013439"/>
                <a:gd name="connsiteX1" fmla="*/ 589084 w 4387361"/>
                <a:gd name="connsiteY1" fmla="*/ 2013439 h 2013439"/>
                <a:gd name="connsiteX2" fmla="*/ 1635369 w 4387361"/>
                <a:gd name="connsiteY2" fmla="*/ 1995854 h 2013439"/>
                <a:gd name="connsiteX3" fmla="*/ 2787161 w 4387361"/>
                <a:gd name="connsiteY3" fmla="*/ 0 h 2013439"/>
                <a:gd name="connsiteX4" fmla="*/ 3903784 w 4387361"/>
                <a:gd name="connsiteY4" fmla="*/ 8792 h 2013439"/>
                <a:gd name="connsiteX5" fmla="*/ 4387361 w 4387361"/>
                <a:gd name="connsiteY5" fmla="*/ 800100 h 2013439"/>
                <a:gd name="connsiteX0" fmla="*/ 0 w 4264269"/>
                <a:gd name="connsiteY0" fmla="*/ 1169378 h 2013439"/>
                <a:gd name="connsiteX1" fmla="*/ 465992 w 4264269"/>
                <a:gd name="connsiteY1" fmla="*/ 2013439 h 2013439"/>
                <a:gd name="connsiteX2" fmla="*/ 1512277 w 4264269"/>
                <a:gd name="connsiteY2" fmla="*/ 1995854 h 2013439"/>
                <a:gd name="connsiteX3" fmla="*/ 2664069 w 4264269"/>
                <a:gd name="connsiteY3" fmla="*/ 0 h 2013439"/>
                <a:gd name="connsiteX4" fmla="*/ 3780692 w 4264269"/>
                <a:gd name="connsiteY4" fmla="*/ 8792 h 2013439"/>
                <a:gd name="connsiteX5" fmla="*/ 4264269 w 4264269"/>
                <a:gd name="connsiteY5" fmla="*/ 800100 h 2013439"/>
                <a:gd name="connsiteX0" fmla="*/ 0 w 4299438"/>
                <a:gd name="connsiteY0" fmla="*/ 1099040 h 2013439"/>
                <a:gd name="connsiteX1" fmla="*/ 501161 w 4299438"/>
                <a:gd name="connsiteY1" fmla="*/ 2013439 h 2013439"/>
                <a:gd name="connsiteX2" fmla="*/ 1547446 w 4299438"/>
                <a:gd name="connsiteY2" fmla="*/ 1995854 h 2013439"/>
                <a:gd name="connsiteX3" fmla="*/ 2699238 w 4299438"/>
                <a:gd name="connsiteY3" fmla="*/ 0 h 2013439"/>
                <a:gd name="connsiteX4" fmla="*/ 3815861 w 4299438"/>
                <a:gd name="connsiteY4" fmla="*/ 8792 h 2013439"/>
                <a:gd name="connsiteX5" fmla="*/ 4299438 w 4299438"/>
                <a:gd name="connsiteY5" fmla="*/ 800100 h 201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9438" h="2013439">
                  <a:moveTo>
                    <a:pt x="0" y="1099040"/>
                  </a:moveTo>
                  <a:lnTo>
                    <a:pt x="501161" y="2013439"/>
                  </a:lnTo>
                  <a:lnTo>
                    <a:pt x="1547446" y="1995854"/>
                  </a:lnTo>
                  <a:lnTo>
                    <a:pt x="2699238" y="0"/>
                  </a:lnTo>
                  <a:lnTo>
                    <a:pt x="3815861" y="8792"/>
                  </a:lnTo>
                  <a:lnTo>
                    <a:pt x="4299438" y="800100"/>
                  </a:lnTo>
                </a:path>
              </a:pathLst>
            </a:custGeom>
            <a:noFill/>
            <a:ln w="165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 name="Freeform: Shape 5">
              <a:extLst>
                <a:ext uri="{FF2B5EF4-FFF2-40B4-BE49-F238E27FC236}">
                  <a16:creationId xmlns:a16="http://schemas.microsoft.com/office/drawing/2014/main" id="{6DD08526-BEAB-4B9E-A36D-E36C8E5D9B93}"/>
                </a:ext>
              </a:extLst>
            </p:cNvPr>
            <p:cNvSpPr/>
            <p:nvPr/>
          </p:nvSpPr>
          <p:spPr>
            <a:xfrm>
              <a:off x="5305137" y="2854532"/>
              <a:ext cx="4299438" cy="2013439"/>
            </a:xfrm>
            <a:custGeom>
              <a:avLst/>
              <a:gdLst>
                <a:gd name="connsiteX0" fmla="*/ 0 w 4387361"/>
                <a:gd name="connsiteY0" fmla="*/ 958362 h 2013439"/>
                <a:gd name="connsiteX1" fmla="*/ 589084 w 4387361"/>
                <a:gd name="connsiteY1" fmla="*/ 2013439 h 2013439"/>
                <a:gd name="connsiteX2" fmla="*/ 1635369 w 4387361"/>
                <a:gd name="connsiteY2" fmla="*/ 1995854 h 2013439"/>
                <a:gd name="connsiteX3" fmla="*/ 2787161 w 4387361"/>
                <a:gd name="connsiteY3" fmla="*/ 0 h 2013439"/>
                <a:gd name="connsiteX4" fmla="*/ 3903784 w 4387361"/>
                <a:gd name="connsiteY4" fmla="*/ 8792 h 2013439"/>
                <a:gd name="connsiteX5" fmla="*/ 4387361 w 4387361"/>
                <a:gd name="connsiteY5" fmla="*/ 800100 h 2013439"/>
                <a:gd name="connsiteX0" fmla="*/ 0 w 4264269"/>
                <a:gd name="connsiteY0" fmla="*/ 1169378 h 2013439"/>
                <a:gd name="connsiteX1" fmla="*/ 465992 w 4264269"/>
                <a:gd name="connsiteY1" fmla="*/ 2013439 h 2013439"/>
                <a:gd name="connsiteX2" fmla="*/ 1512277 w 4264269"/>
                <a:gd name="connsiteY2" fmla="*/ 1995854 h 2013439"/>
                <a:gd name="connsiteX3" fmla="*/ 2664069 w 4264269"/>
                <a:gd name="connsiteY3" fmla="*/ 0 h 2013439"/>
                <a:gd name="connsiteX4" fmla="*/ 3780692 w 4264269"/>
                <a:gd name="connsiteY4" fmla="*/ 8792 h 2013439"/>
                <a:gd name="connsiteX5" fmla="*/ 4264269 w 4264269"/>
                <a:gd name="connsiteY5" fmla="*/ 800100 h 2013439"/>
                <a:gd name="connsiteX0" fmla="*/ 0 w 4299438"/>
                <a:gd name="connsiteY0" fmla="*/ 1099040 h 2013439"/>
                <a:gd name="connsiteX1" fmla="*/ 501161 w 4299438"/>
                <a:gd name="connsiteY1" fmla="*/ 2013439 h 2013439"/>
                <a:gd name="connsiteX2" fmla="*/ 1547446 w 4299438"/>
                <a:gd name="connsiteY2" fmla="*/ 1995854 h 2013439"/>
                <a:gd name="connsiteX3" fmla="*/ 2699238 w 4299438"/>
                <a:gd name="connsiteY3" fmla="*/ 0 h 2013439"/>
                <a:gd name="connsiteX4" fmla="*/ 3815861 w 4299438"/>
                <a:gd name="connsiteY4" fmla="*/ 8792 h 2013439"/>
                <a:gd name="connsiteX5" fmla="*/ 4299438 w 4299438"/>
                <a:gd name="connsiteY5" fmla="*/ 800100 h 201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9438" h="2013439">
                  <a:moveTo>
                    <a:pt x="0" y="1099040"/>
                  </a:moveTo>
                  <a:lnTo>
                    <a:pt x="501161" y="2013439"/>
                  </a:lnTo>
                  <a:lnTo>
                    <a:pt x="1547446" y="1995854"/>
                  </a:lnTo>
                  <a:lnTo>
                    <a:pt x="2699238" y="0"/>
                  </a:lnTo>
                  <a:lnTo>
                    <a:pt x="3815861" y="8792"/>
                  </a:lnTo>
                  <a:lnTo>
                    <a:pt x="4299438" y="800100"/>
                  </a:lnTo>
                </a:path>
              </a:pathLst>
            </a:custGeom>
            <a:noFill/>
            <a:ln w="165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Freeform: Shape 6">
              <a:extLst>
                <a:ext uri="{FF2B5EF4-FFF2-40B4-BE49-F238E27FC236}">
                  <a16:creationId xmlns:a16="http://schemas.microsoft.com/office/drawing/2014/main" id="{9589B684-4FEA-4689-B4D3-23F254AE6F18}"/>
                </a:ext>
              </a:extLst>
            </p:cNvPr>
            <p:cNvSpPr/>
            <p:nvPr/>
          </p:nvSpPr>
          <p:spPr>
            <a:xfrm rot="10800000">
              <a:off x="7544468" y="2854533"/>
              <a:ext cx="4356129" cy="2013439"/>
            </a:xfrm>
            <a:custGeom>
              <a:avLst/>
              <a:gdLst>
                <a:gd name="connsiteX0" fmla="*/ 0 w 4387361"/>
                <a:gd name="connsiteY0" fmla="*/ 958362 h 2013439"/>
                <a:gd name="connsiteX1" fmla="*/ 589084 w 4387361"/>
                <a:gd name="connsiteY1" fmla="*/ 2013439 h 2013439"/>
                <a:gd name="connsiteX2" fmla="*/ 1635369 w 4387361"/>
                <a:gd name="connsiteY2" fmla="*/ 1995854 h 2013439"/>
                <a:gd name="connsiteX3" fmla="*/ 2787161 w 4387361"/>
                <a:gd name="connsiteY3" fmla="*/ 0 h 2013439"/>
                <a:gd name="connsiteX4" fmla="*/ 3903784 w 4387361"/>
                <a:gd name="connsiteY4" fmla="*/ 8792 h 2013439"/>
                <a:gd name="connsiteX5" fmla="*/ 4387361 w 4387361"/>
                <a:gd name="connsiteY5" fmla="*/ 800100 h 2013439"/>
                <a:gd name="connsiteX0" fmla="*/ 0 w 4387361"/>
                <a:gd name="connsiteY0" fmla="*/ 958362 h 2013439"/>
                <a:gd name="connsiteX1" fmla="*/ 8792 w 4387361"/>
                <a:gd name="connsiteY1" fmla="*/ 940777 h 2013439"/>
                <a:gd name="connsiteX2" fmla="*/ 589084 w 4387361"/>
                <a:gd name="connsiteY2" fmla="*/ 2013439 h 2013439"/>
                <a:gd name="connsiteX3" fmla="*/ 1635369 w 4387361"/>
                <a:gd name="connsiteY3" fmla="*/ 1995854 h 2013439"/>
                <a:gd name="connsiteX4" fmla="*/ 2787161 w 4387361"/>
                <a:gd name="connsiteY4" fmla="*/ 0 h 2013439"/>
                <a:gd name="connsiteX5" fmla="*/ 3903784 w 4387361"/>
                <a:gd name="connsiteY5" fmla="*/ 8792 h 2013439"/>
                <a:gd name="connsiteX6" fmla="*/ 4387361 w 4387361"/>
                <a:gd name="connsiteY6" fmla="*/ 800100 h 2013439"/>
                <a:gd name="connsiteX0" fmla="*/ 0 w 4387361"/>
                <a:gd name="connsiteY0" fmla="*/ 958362 h 2013439"/>
                <a:gd name="connsiteX1" fmla="*/ 17584 w 4387361"/>
                <a:gd name="connsiteY1" fmla="*/ 940777 h 2013439"/>
                <a:gd name="connsiteX2" fmla="*/ 589084 w 4387361"/>
                <a:gd name="connsiteY2" fmla="*/ 2013439 h 2013439"/>
                <a:gd name="connsiteX3" fmla="*/ 1635369 w 4387361"/>
                <a:gd name="connsiteY3" fmla="*/ 1995854 h 2013439"/>
                <a:gd name="connsiteX4" fmla="*/ 2787161 w 4387361"/>
                <a:gd name="connsiteY4" fmla="*/ 0 h 2013439"/>
                <a:gd name="connsiteX5" fmla="*/ 3903784 w 4387361"/>
                <a:gd name="connsiteY5" fmla="*/ 8792 h 2013439"/>
                <a:gd name="connsiteX6" fmla="*/ 4387361 w 4387361"/>
                <a:gd name="connsiteY6" fmla="*/ 800100 h 2013439"/>
                <a:gd name="connsiteX0" fmla="*/ 238312 w 4369777"/>
                <a:gd name="connsiteY0" fmla="*/ 504574 h 2013439"/>
                <a:gd name="connsiteX1" fmla="*/ 0 w 4369777"/>
                <a:gd name="connsiteY1" fmla="*/ 940777 h 2013439"/>
                <a:gd name="connsiteX2" fmla="*/ 571500 w 4369777"/>
                <a:gd name="connsiteY2" fmla="*/ 2013439 h 2013439"/>
                <a:gd name="connsiteX3" fmla="*/ 1617785 w 4369777"/>
                <a:gd name="connsiteY3" fmla="*/ 1995854 h 2013439"/>
                <a:gd name="connsiteX4" fmla="*/ 2769577 w 4369777"/>
                <a:gd name="connsiteY4" fmla="*/ 0 h 2013439"/>
                <a:gd name="connsiteX5" fmla="*/ 3886200 w 4369777"/>
                <a:gd name="connsiteY5" fmla="*/ 8792 h 2013439"/>
                <a:gd name="connsiteX6" fmla="*/ 4369777 w 4369777"/>
                <a:gd name="connsiteY6" fmla="*/ 800100 h 2013439"/>
                <a:gd name="connsiteX0" fmla="*/ 565858 w 4369777"/>
                <a:gd name="connsiteY0" fmla="*/ 0 h 2024068"/>
                <a:gd name="connsiteX1" fmla="*/ 0 w 4369777"/>
                <a:gd name="connsiteY1" fmla="*/ 951406 h 2024068"/>
                <a:gd name="connsiteX2" fmla="*/ 571500 w 4369777"/>
                <a:gd name="connsiteY2" fmla="*/ 2024068 h 2024068"/>
                <a:gd name="connsiteX3" fmla="*/ 1617785 w 4369777"/>
                <a:gd name="connsiteY3" fmla="*/ 2006483 h 2024068"/>
                <a:gd name="connsiteX4" fmla="*/ 2769577 w 4369777"/>
                <a:gd name="connsiteY4" fmla="*/ 10629 h 2024068"/>
                <a:gd name="connsiteX5" fmla="*/ 3886200 w 4369777"/>
                <a:gd name="connsiteY5" fmla="*/ 19421 h 2024068"/>
                <a:gd name="connsiteX6" fmla="*/ 4369777 w 4369777"/>
                <a:gd name="connsiteY6" fmla="*/ 810729 h 2024068"/>
                <a:gd name="connsiteX0" fmla="*/ 562446 w 4369777"/>
                <a:gd name="connsiteY0" fmla="*/ 6431 h 2013439"/>
                <a:gd name="connsiteX1" fmla="*/ 0 w 4369777"/>
                <a:gd name="connsiteY1" fmla="*/ 940777 h 2013439"/>
                <a:gd name="connsiteX2" fmla="*/ 571500 w 4369777"/>
                <a:gd name="connsiteY2" fmla="*/ 2013439 h 2013439"/>
                <a:gd name="connsiteX3" fmla="*/ 1617785 w 4369777"/>
                <a:gd name="connsiteY3" fmla="*/ 1995854 h 2013439"/>
                <a:gd name="connsiteX4" fmla="*/ 2769577 w 4369777"/>
                <a:gd name="connsiteY4" fmla="*/ 0 h 2013439"/>
                <a:gd name="connsiteX5" fmla="*/ 3886200 w 4369777"/>
                <a:gd name="connsiteY5" fmla="*/ 8792 h 2013439"/>
                <a:gd name="connsiteX6" fmla="*/ 4369777 w 4369777"/>
                <a:gd name="connsiteY6" fmla="*/ 800100 h 2013439"/>
                <a:gd name="connsiteX0" fmla="*/ 562446 w 4369777"/>
                <a:gd name="connsiteY0" fmla="*/ 6431 h 2013439"/>
                <a:gd name="connsiteX1" fmla="*/ 554047 w 4369777"/>
                <a:gd name="connsiteY1" fmla="*/ 3281 h 2013439"/>
                <a:gd name="connsiteX2" fmla="*/ 0 w 4369777"/>
                <a:gd name="connsiteY2" fmla="*/ 940777 h 2013439"/>
                <a:gd name="connsiteX3" fmla="*/ 571500 w 4369777"/>
                <a:gd name="connsiteY3" fmla="*/ 2013439 h 2013439"/>
                <a:gd name="connsiteX4" fmla="*/ 1617785 w 4369777"/>
                <a:gd name="connsiteY4" fmla="*/ 1995854 h 2013439"/>
                <a:gd name="connsiteX5" fmla="*/ 2769577 w 4369777"/>
                <a:gd name="connsiteY5" fmla="*/ 0 h 2013439"/>
                <a:gd name="connsiteX6" fmla="*/ 3886200 w 4369777"/>
                <a:gd name="connsiteY6" fmla="*/ 8792 h 2013439"/>
                <a:gd name="connsiteX7" fmla="*/ 4369777 w 4369777"/>
                <a:gd name="connsiteY7" fmla="*/ 800100 h 2013439"/>
                <a:gd name="connsiteX0" fmla="*/ 562446 w 4369777"/>
                <a:gd name="connsiteY0" fmla="*/ 85037 h 2092045"/>
                <a:gd name="connsiteX1" fmla="*/ 670053 w 4369777"/>
                <a:gd name="connsiteY1" fmla="*/ 0 h 2092045"/>
                <a:gd name="connsiteX2" fmla="*/ 0 w 4369777"/>
                <a:gd name="connsiteY2" fmla="*/ 1019383 h 2092045"/>
                <a:gd name="connsiteX3" fmla="*/ 571500 w 4369777"/>
                <a:gd name="connsiteY3" fmla="*/ 2092045 h 2092045"/>
                <a:gd name="connsiteX4" fmla="*/ 1617785 w 4369777"/>
                <a:gd name="connsiteY4" fmla="*/ 2074460 h 2092045"/>
                <a:gd name="connsiteX5" fmla="*/ 2769577 w 4369777"/>
                <a:gd name="connsiteY5" fmla="*/ 78606 h 2092045"/>
                <a:gd name="connsiteX6" fmla="*/ 3886200 w 4369777"/>
                <a:gd name="connsiteY6" fmla="*/ 87398 h 2092045"/>
                <a:gd name="connsiteX7" fmla="*/ 4369777 w 4369777"/>
                <a:gd name="connsiteY7" fmla="*/ 878706 h 2092045"/>
                <a:gd name="connsiteX0" fmla="*/ 562446 w 4369777"/>
                <a:gd name="connsiteY0" fmla="*/ 6431 h 2013439"/>
                <a:gd name="connsiteX1" fmla="*/ 608638 w 4369777"/>
                <a:gd name="connsiteY1" fmla="*/ 112463 h 2013439"/>
                <a:gd name="connsiteX2" fmla="*/ 0 w 4369777"/>
                <a:gd name="connsiteY2" fmla="*/ 940777 h 2013439"/>
                <a:gd name="connsiteX3" fmla="*/ 571500 w 4369777"/>
                <a:gd name="connsiteY3" fmla="*/ 2013439 h 2013439"/>
                <a:gd name="connsiteX4" fmla="*/ 1617785 w 4369777"/>
                <a:gd name="connsiteY4" fmla="*/ 1995854 h 2013439"/>
                <a:gd name="connsiteX5" fmla="*/ 2769577 w 4369777"/>
                <a:gd name="connsiteY5" fmla="*/ 0 h 2013439"/>
                <a:gd name="connsiteX6" fmla="*/ 3886200 w 4369777"/>
                <a:gd name="connsiteY6" fmla="*/ 8792 h 2013439"/>
                <a:gd name="connsiteX7" fmla="*/ 4369777 w 4369777"/>
                <a:gd name="connsiteY7" fmla="*/ 800100 h 2013439"/>
                <a:gd name="connsiteX0" fmla="*/ 1244834 w 4369777"/>
                <a:gd name="connsiteY0" fmla="*/ 0 h 2112778"/>
                <a:gd name="connsiteX1" fmla="*/ 608638 w 4369777"/>
                <a:gd name="connsiteY1" fmla="*/ 211802 h 2112778"/>
                <a:gd name="connsiteX2" fmla="*/ 0 w 4369777"/>
                <a:gd name="connsiteY2" fmla="*/ 1040116 h 2112778"/>
                <a:gd name="connsiteX3" fmla="*/ 571500 w 4369777"/>
                <a:gd name="connsiteY3" fmla="*/ 2112778 h 2112778"/>
                <a:gd name="connsiteX4" fmla="*/ 1617785 w 4369777"/>
                <a:gd name="connsiteY4" fmla="*/ 2095193 h 2112778"/>
                <a:gd name="connsiteX5" fmla="*/ 2769577 w 4369777"/>
                <a:gd name="connsiteY5" fmla="*/ 99339 h 2112778"/>
                <a:gd name="connsiteX6" fmla="*/ 3886200 w 4369777"/>
                <a:gd name="connsiteY6" fmla="*/ 108131 h 2112778"/>
                <a:gd name="connsiteX7" fmla="*/ 4369777 w 4369777"/>
                <a:gd name="connsiteY7" fmla="*/ 899439 h 2112778"/>
                <a:gd name="connsiteX0" fmla="*/ 1244834 w 4369777"/>
                <a:gd name="connsiteY0" fmla="*/ 0 h 2112778"/>
                <a:gd name="connsiteX1" fmla="*/ 608638 w 4369777"/>
                <a:gd name="connsiteY1" fmla="*/ 119680 h 2112778"/>
                <a:gd name="connsiteX2" fmla="*/ 0 w 4369777"/>
                <a:gd name="connsiteY2" fmla="*/ 1040116 h 2112778"/>
                <a:gd name="connsiteX3" fmla="*/ 571500 w 4369777"/>
                <a:gd name="connsiteY3" fmla="*/ 2112778 h 2112778"/>
                <a:gd name="connsiteX4" fmla="*/ 1617785 w 4369777"/>
                <a:gd name="connsiteY4" fmla="*/ 2095193 h 2112778"/>
                <a:gd name="connsiteX5" fmla="*/ 2769577 w 4369777"/>
                <a:gd name="connsiteY5" fmla="*/ 99339 h 2112778"/>
                <a:gd name="connsiteX6" fmla="*/ 3886200 w 4369777"/>
                <a:gd name="connsiteY6" fmla="*/ 108131 h 2112778"/>
                <a:gd name="connsiteX7" fmla="*/ 4369777 w 4369777"/>
                <a:gd name="connsiteY7" fmla="*/ 899439 h 2112778"/>
                <a:gd name="connsiteX0" fmla="*/ 1244834 w 4369777"/>
                <a:gd name="connsiteY0" fmla="*/ 0 h 2112778"/>
                <a:gd name="connsiteX1" fmla="*/ 615462 w 4369777"/>
                <a:gd name="connsiteY1" fmla="*/ 136739 h 2112778"/>
                <a:gd name="connsiteX2" fmla="*/ 0 w 4369777"/>
                <a:gd name="connsiteY2" fmla="*/ 1040116 h 2112778"/>
                <a:gd name="connsiteX3" fmla="*/ 571500 w 4369777"/>
                <a:gd name="connsiteY3" fmla="*/ 2112778 h 2112778"/>
                <a:gd name="connsiteX4" fmla="*/ 1617785 w 4369777"/>
                <a:gd name="connsiteY4" fmla="*/ 2095193 h 2112778"/>
                <a:gd name="connsiteX5" fmla="*/ 2769577 w 4369777"/>
                <a:gd name="connsiteY5" fmla="*/ 99339 h 2112778"/>
                <a:gd name="connsiteX6" fmla="*/ 3886200 w 4369777"/>
                <a:gd name="connsiteY6" fmla="*/ 108131 h 2112778"/>
                <a:gd name="connsiteX7" fmla="*/ 4369777 w 4369777"/>
                <a:gd name="connsiteY7" fmla="*/ 899439 h 2112778"/>
                <a:gd name="connsiteX0" fmla="*/ 1244834 w 4369777"/>
                <a:gd name="connsiteY0" fmla="*/ 0 h 2112778"/>
                <a:gd name="connsiteX1" fmla="*/ 577931 w 4369777"/>
                <a:gd name="connsiteY1" fmla="*/ 92384 h 2112778"/>
                <a:gd name="connsiteX2" fmla="*/ 0 w 4369777"/>
                <a:gd name="connsiteY2" fmla="*/ 1040116 h 2112778"/>
                <a:gd name="connsiteX3" fmla="*/ 571500 w 4369777"/>
                <a:gd name="connsiteY3" fmla="*/ 2112778 h 2112778"/>
                <a:gd name="connsiteX4" fmla="*/ 1617785 w 4369777"/>
                <a:gd name="connsiteY4" fmla="*/ 2095193 h 2112778"/>
                <a:gd name="connsiteX5" fmla="*/ 2769577 w 4369777"/>
                <a:gd name="connsiteY5" fmla="*/ 99339 h 2112778"/>
                <a:gd name="connsiteX6" fmla="*/ 3886200 w 4369777"/>
                <a:gd name="connsiteY6" fmla="*/ 108131 h 2112778"/>
                <a:gd name="connsiteX7" fmla="*/ 4369777 w 4369777"/>
                <a:gd name="connsiteY7" fmla="*/ 899439 h 2112778"/>
                <a:gd name="connsiteX0" fmla="*/ 1244834 w 4369777"/>
                <a:gd name="connsiteY0" fmla="*/ 0 h 2112778"/>
                <a:gd name="connsiteX1" fmla="*/ 581343 w 4369777"/>
                <a:gd name="connsiteY1" fmla="*/ 109444 h 2112778"/>
                <a:gd name="connsiteX2" fmla="*/ 0 w 4369777"/>
                <a:gd name="connsiteY2" fmla="*/ 1040116 h 2112778"/>
                <a:gd name="connsiteX3" fmla="*/ 571500 w 4369777"/>
                <a:gd name="connsiteY3" fmla="*/ 2112778 h 2112778"/>
                <a:gd name="connsiteX4" fmla="*/ 1617785 w 4369777"/>
                <a:gd name="connsiteY4" fmla="*/ 2095193 h 2112778"/>
                <a:gd name="connsiteX5" fmla="*/ 2769577 w 4369777"/>
                <a:gd name="connsiteY5" fmla="*/ 99339 h 2112778"/>
                <a:gd name="connsiteX6" fmla="*/ 3886200 w 4369777"/>
                <a:gd name="connsiteY6" fmla="*/ 108131 h 2112778"/>
                <a:gd name="connsiteX7" fmla="*/ 4369777 w 4369777"/>
                <a:gd name="connsiteY7" fmla="*/ 899439 h 2112778"/>
                <a:gd name="connsiteX0" fmla="*/ 1234598 w 4359541"/>
                <a:gd name="connsiteY0" fmla="*/ 0 h 2112778"/>
                <a:gd name="connsiteX1" fmla="*/ 571107 w 4359541"/>
                <a:gd name="connsiteY1" fmla="*/ 109444 h 2112778"/>
                <a:gd name="connsiteX2" fmla="*/ 0 w 4359541"/>
                <a:gd name="connsiteY2" fmla="*/ 1053764 h 2112778"/>
                <a:gd name="connsiteX3" fmla="*/ 561264 w 4359541"/>
                <a:gd name="connsiteY3" fmla="*/ 2112778 h 2112778"/>
                <a:gd name="connsiteX4" fmla="*/ 1607549 w 4359541"/>
                <a:gd name="connsiteY4" fmla="*/ 2095193 h 2112778"/>
                <a:gd name="connsiteX5" fmla="*/ 2759341 w 4359541"/>
                <a:gd name="connsiteY5" fmla="*/ 99339 h 2112778"/>
                <a:gd name="connsiteX6" fmla="*/ 3875964 w 4359541"/>
                <a:gd name="connsiteY6" fmla="*/ 108131 h 2112778"/>
                <a:gd name="connsiteX7" fmla="*/ 4359541 w 4359541"/>
                <a:gd name="connsiteY7" fmla="*/ 899439 h 2112778"/>
                <a:gd name="connsiteX0" fmla="*/ 1231186 w 4356129"/>
                <a:gd name="connsiteY0" fmla="*/ 0 h 2112778"/>
                <a:gd name="connsiteX1" fmla="*/ 567695 w 4356129"/>
                <a:gd name="connsiteY1" fmla="*/ 109444 h 2112778"/>
                <a:gd name="connsiteX2" fmla="*/ 0 w 4356129"/>
                <a:gd name="connsiteY2" fmla="*/ 1064000 h 2112778"/>
                <a:gd name="connsiteX3" fmla="*/ 557852 w 4356129"/>
                <a:gd name="connsiteY3" fmla="*/ 2112778 h 2112778"/>
                <a:gd name="connsiteX4" fmla="*/ 1604137 w 4356129"/>
                <a:gd name="connsiteY4" fmla="*/ 2095193 h 2112778"/>
                <a:gd name="connsiteX5" fmla="*/ 2755929 w 4356129"/>
                <a:gd name="connsiteY5" fmla="*/ 99339 h 2112778"/>
                <a:gd name="connsiteX6" fmla="*/ 3872552 w 4356129"/>
                <a:gd name="connsiteY6" fmla="*/ 108131 h 2112778"/>
                <a:gd name="connsiteX7" fmla="*/ 4356129 w 4356129"/>
                <a:gd name="connsiteY7" fmla="*/ 899439 h 2112778"/>
                <a:gd name="connsiteX0" fmla="*/ 1592852 w 4356129"/>
                <a:gd name="connsiteY0" fmla="*/ 0 h 2047951"/>
                <a:gd name="connsiteX1" fmla="*/ 567695 w 4356129"/>
                <a:gd name="connsiteY1" fmla="*/ 44617 h 2047951"/>
                <a:gd name="connsiteX2" fmla="*/ 0 w 4356129"/>
                <a:gd name="connsiteY2" fmla="*/ 999173 h 2047951"/>
                <a:gd name="connsiteX3" fmla="*/ 557852 w 4356129"/>
                <a:gd name="connsiteY3" fmla="*/ 2047951 h 2047951"/>
                <a:gd name="connsiteX4" fmla="*/ 1604137 w 4356129"/>
                <a:gd name="connsiteY4" fmla="*/ 2030366 h 2047951"/>
                <a:gd name="connsiteX5" fmla="*/ 2755929 w 4356129"/>
                <a:gd name="connsiteY5" fmla="*/ 34512 h 2047951"/>
                <a:gd name="connsiteX6" fmla="*/ 3872552 w 4356129"/>
                <a:gd name="connsiteY6" fmla="*/ 43304 h 2047951"/>
                <a:gd name="connsiteX7" fmla="*/ 4356129 w 4356129"/>
                <a:gd name="connsiteY7" fmla="*/ 834612 h 2047951"/>
                <a:gd name="connsiteX0" fmla="*/ 1592852 w 4356129"/>
                <a:gd name="connsiteY0" fmla="*/ 6562 h 2054513"/>
                <a:gd name="connsiteX1" fmla="*/ 1584453 w 4356129"/>
                <a:gd name="connsiteY1" fmla="*/ 0 h 2054513"/>
                <a:gd name="connsiteX2" fmla="*/ 567695 w 4356129"/>
                <a:gd name="connsiteY2" fmla="*/ 51179 h 2054513"/>
                <a:gd name="connsiteX3" fmla="*/ 0 w 4356129"/>
                <a:gd name="connsiteY3" fmla="*/ 1005735 h 2054513"/>
                <a:gd name="connsiteX4" fmla="*/ 557852 w 4356129"/>
                <a:gd name="connsiteY4" fmla="*/ 2054513 h 2054513"/>
                <a:gd name="connsiteX5" fmla="*/ 1604137 w 4356129"/>
                <a:gd name="connsiteY5" fmla="*/ 2036928 h 2054513"/>
                <a:gd name="connsiteX6" fmla="*/ 2755929 w 4356129"/>
                <a:gd name="connsiteY6" fmla="*/ 41074 h 2054513"/>
                <a:gd name="connsiteX7" fmla="*/ 3872552 w 4356129"/>
                <a:gd name="connsiteY7" fmla="*/ 49866 h 2054513"/>
                <a:gd name="connsiteX8" fmla="*/ 4356129 w 4356129"/>
                <a:gd name="connsiteY8" fmla="*/ 841174 h 2054513"/>
                <a:gd name="connsiteX0" fmla="*/ 1592852 w 4356129"/>
                <a:gd name="connsiteY0" fmla="*/ 0 h 2047951"/>
                <a:gd name="connsiteX1" fmla="*/ 1857408 w 4356129"/>
                <a:gd name="connsiteY1" fmla="*/ 150388 h 2047951"/>
                <a:gd name="connsiteX2" fmla="*/ 567695 w 4356129"/>
                <a:gd name="connsiteY2" fmla="*/ 44617 h 2047951"/>
                <a:gd name="connsiteX3" fmla="*/ 0 w 4356129"/>
                <a:gd name="connsiteY3" fmla="*/ 999173 h 2047951"/>
                <a:gd name="connsiteX4" fmla="*/ 557852 w 4356129"/>
                <a:gd name="connsiteY4" fmla="*/ 2047951 h 2047951"/>
                <a:gd name="connsiteX5" fmla="*/ 1604137 w 4356129"/>
                <a:gd name="connsiteY5" fmla="*/ 2030366 h 2047951"/>
                <a:gd name="connsiteX6" fmla="*/ 2755929 w 4356129"/>
                <a:gd name="connsiteY6" fmla="*/ 34512 h 2047951"/>
                <a:gd name="connsiteX7" fmla="*/ 3872552 w 4356129"/>
                <a:gd name="connsiteY7" fmla="*/ 43304 h 2047951"/>
                <a:gd name="connsiteX8" fmla="*/ 4356129 w 4356129"/>
                <a:gd name="connsiteY8" fmla="*/ 834612 h 2047951"/>
                <a:gd name="connsiteX0" fmla="*/ 1592852 w 4356129"/>
                <a:gd name="connsiteY0" fmla="*/ 30445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62646 w 4356129"/>
                <a:gd name="connsiteY0" fmla="*/ 832251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55823 w 4356129"/>
                <a:gd name="connsiteY0" fmla="*/ 852723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69471 w 4356129"/>
                <a:gd name="connsiteY0" fmla="*/ 873195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59235 w 4356129"/>
                <a:gd name="connsiteY0" fmla="*/ 849311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69471 w 4356129"/>
                <a:gd name="connsiteY0" fmla="*/ 869783 h 2078396"/>
                <a:gd name="connsiteX1" fmla="*/ 1563981 w 4356129"/>
                <a:gd name="connsiteY1" fmla="*/ 0 h 2078396"/>
                <a:gd name="connsiteX2" fmla="*/ 567695 w 4356129"/>
                <a:gd name="connsiteY2" fmla="*/ 75062 h 2078396"/>
                <a:gd name="connsiteX3" fmla="*/ 0 w 4356129"/>
                <a:gd name="connsiteY3" fmla="*/ 1029618 h 2078396"/>
                <a:gd name="connsiteX4" fmla="*/ 557852 w 4356129"/>
                <a:gd name="connsiteY4" fmla="*/ 2078396 h 2078396"/>
                <a:gd name="connsiteX5" fmla="*/ 1604137 w 4356129"/>
                <a:gd name="connsiteY5" fmla="*/ 2060811 h 2078396"/>
                <a:gd name="connsiteX6" fmla="*/ 2755929 w 4356129"/>
                <a:gd name="connsiteY6" fmla="*/ 64957 h 2078396"/>
                <a:gd name="connsiteX7" fmla="*/ 3872552 w 4356129"/>
                <a:gd name="connsiteY7" fmla="*/ 73749 h 2078396"/>
                <a:gd name="connsiteX8" fmla="*/ 4356129 w 4356129"/>
                <a:gd name="connsiteY8" fmla="*/ 865057 h 2078396"/>
                <a:gd name="connsiteX0" fmla="*/ 2169471 w 4356129"/>
                <a:gd name="connsiteY0" fmla="*/ 825428 h 2034041"/>
                <a:gd name="connsiteX1" fmla="*/ 1693635 w 4356129"/>
                <a:gd name="connsiteY1" fmla="*/ 0 h 2034041"/>
                <a:gd name="connsiteX2" fmla="*/ 567695 w 4356129"/>
                <a:gd name="connsiteY2" fmla="*/ 30707 h 2034041"/>
                <a:gd name="connsiteX3" fmla="*/ 0 w 4356129"/>
                <a:gd name="connsiteY3" fmla="*/ 985263 h 2034041"/>
                <a:gd name="connsiteX4" fmla="*/ 557852 w 4356129"/>
                <a:gd name="connsiteY4" fmla="*/ 2034041 h 2034041"/>
                <a:gd name="connsiteX5" fmla="*/ 1604137 w 4356129"/>
                <a:gd name="connsiteY5" fmla="*/ 2016456 h 2034041"/>
                <a:gd name="connsiteX6" fmla="*/ 2755929 w 4356129"/>
                <a:gd name="connsiteY6" fmla="*/ 20602 h 2034041"/>
                <a:gd name="connsiteX7" fmla="*/ 3872552 w 4356129"/>
                <a:gd name="connsiteY7" fmla="*/ 29394 h 2034041"/>
                <a:gd name="connsiteX8" fmla="*/ 4356129 w 4356129"/>
                <a:gd name="connsiteY8" fmla="*/ 820702 h 2034041"/>
                <a:gd name="connsiteX0" fmla="*/ 2169471 w 4356129"/>
                <a:gd name="connsiteY0" fmla="*/ 804826 h 2013439"/>
                <a:gd name="connsiteX1" fmla="*/ 1693635 w 4356129"/>
                <a:gd name="connsiteY1" fmla="*/ 16930 h 2013439"/>
                <a:gd name="connsiteX2" fmla="*/ 567695 w 4356129"/>
                <a:gd name="connsiteY2" fmla="*/ 10105 h 2013439"/>
                <a:gd name="connsiteX3" fmla="*/ 0 w 4356129"/>
                <a:gd name="connsiteY3" fmla="*/ 964661 h 2013439"/>
                <a:gd name="connsiteX4" fmla="*/ 557852 w 4356129"/>
                <a:gd name="connsiteY4" fmla="*/ 2013439 h 2013439"/>
                <a:gd name="connsiteX5" fmla="*/ 1604137 w 4356129"/>
                <a:gd name="connsiteY5" fmla="*/ 1995854 h 2013439"/>
                <a:gd name="connsiteX6" fmla="*/ 2755929 w 4356129"/>
                <a:gd name="connsiteY6" fmla="*/ 0 h 2013439"/>
                <a:gd name="connsiteX7" fmla="*/ 3872552 w 4356129"/>
                <a:gd name="connsiteY7" fmla="*/ 8792 h 2013439"/>
                <a:gd name="connsiteX8" fmla="*/ 4356129 w 4356129"/>
                <a:gd name="connsiteY8" fmla="*/ 800100 h 2013439"/>
                <a:gd name="connsiteX0" fmla="*/ 2169471 w 4356129"/>
                <a:gd name="connsiteY0" fmla="*/ 804826 h 2013439"/>
                <a:gd name="connsiteX1" fmla="*/ 1690223 w 4356129"/>
                <a:gd name="connsiteY1" fmla="*/ 13518 h 2013439"/>
                <a:gd name="connsiteX2" fmla="*/ 567695 w 4356129"/>
                <a:gd name="connsiteY2" fmla="*/ 10105 h 2013439"/>
                <a:gd name="connsiteX3" fmla="*/ 0 w 4356129"/>
                <a:gd name="connsiteY3" fmla="*/ 964661 h 2013439"/>
                <a:gd name="connsiteX4" fmla="*/ 557852 w 4356129"/>
                <a:gd name="connsiteY4" fmla="*/ 2013439 h 2013439"/>
                <a:gd name="connsiteX5" fmla="*/ 1604137 w 4356129"/>
                <a:gd name="connsiteY5" fmla="*/ 1995854 h 2013439"/>
                <a:gd name="connsiteX6" fmla="*/ 2755929 w 4356129"/>
                <a:gd name="connsiteY6" fmla="*/ 0 h 2013439"/>
                <a:gd name="connsiteX7" fmla="*/ 3872552 w 4356129"/>
                <a:gd name="connsiteY7" fmla="*/ 8792 h 2013439"/>
                <a:gd name="connsiteX8" fmla="*/ 4356129 w 4356129"/>
                <a:gd name="connsiteY8" fmla="*/ 800100 h 2013439"/>
                <a:gd name="connsiteX0" fmla="*/ 2169471 w 4356129"/>
                <a:gd name="connsiteY0" fmla="*/ 804826 h 2013439"/>
                <a:gd name="connsiteX1" fmla="*/ 1690223 w 4356129"/>
                <a:gd name="connsiteY1" fmla="*/ 13518 h 2013439"/>
                <a:gd name="connsiteX2" fmla="*/ 567695 w 4356129"/>
                <a:gd name="connsiteY2" fmla="*/ 10105 h 2013439"/>
                <a:gd name="connsiteX3" fmla="*/ 0 w 4356129"/>
                <a:gd name="connsiteY3" fmla="*/ 964661 h 2013439"/>
                <a:gd name="connsiteX4" fmla="*/ 557852 w 4356129"/>
                <a:gd name="connsiteY4" fmla="*/ 2013439 h 2013439"/>
                <a:gd name="connsiteX5" fmla="*/ 1604137 w 4356129"/>
                <a:gd name="connsiteY5" fmla="*/ 1995854 h 2013439"/>
                <a:gd name="connsiteX6" fmla="*/ 2755929 w 4356129"/>
                <a:gd name="connsiteY6" fmla="*/ 0 h 2013439"/>
                <a:gd name="connsiteX7" fmla="*/ 3872552 w 4356129"/>
                <a:gd name="connsiteY7" fmla="*/ 8792 h 2013439"/>
                <a:gd name="connsiteX8" fmla="*/ 4356129 w 4356129"/>
                <a:gd name="connsiteY8" fmla="*/ 800100 h 2013439"/>
                <a:gd name="connsiteX0" fmla="*/ 2169471 w 4356129"/>
                <a:gd name="connsiteY0" fmla="*/ 804826 h 2013439"/>
                <a:gd name="connsiteX1" fmla="*/ 1679987 w 4356129"/>
                <a:gd name="connsiteY1" fmla="*/ 13518 h 2013439"/>
                <a:gd name="connsiteX2" fmla="*/ 567695 w 4356129"/>
                <a:gd name="connsiteY2" fmla="*/ 10105 h 2013439"/>
                <a:gd name="connsiteX3" fmla="*/ 0 w 4356129"/>
                <a:gd name="connsiteY3" fmla="*/ 964661 h 2013439"/>
                <a:gd name="connsiteX4" fmla="*/ 557852 w 4356129"/>
                <a:gd name="connsiteY4" fmla="*/ 2013439 h 2013439"/>
                <a:gd name="connsiteX5" fmla="*/ 1604137 w 4356129"/>
                <a:gd name="connsiteY5" fmla="*/ 1995854 h 2013439"/>
                <a:gd name="connsiteX6" fmla="*/ 2755929 w 4356129"/>
                <a:gd name="connsiteY6" fmla="*/ 0 h 2013439"/>
                <a:gd name="connsiteX7" fmla="*/ 3872552 w 4356129"/>
                <a:gd name="connsiteY7" fmla="*/ 8792 h 2013439"/>
                <a:gd name="connsiteX8" fmla="*/ 4356129 w 4356129"/>
                <a:gd name="connsiteY8" fmla="*/ 800100 h 2013439"/>
                <a:gd name="connsiteX0" fmla="*/ 2068988 w 4356129"/>
                <a:gd name="connsiteY0" fmla="*/ 754584 h 2013439"/>
                <a:gd name="connsiteX1" fmla="*/ 1679987 w 4356129"/>
                <a:gd name="connsiteY1" fmla="*/ 13518 h 2013439"/>
                <a:gd name="connsiteX2" fmla="*/ 567695 w 4356129"/>
                <a:gd name="connsiteY2" fmla="*/ 10105 h 2013439"/>
                <a:gd name="connsiteX3" fmla="*/ 0 w 4356129"/>
                <a:gd name="connsiteY3" fmla="*/ 964661 h 2013439"/>
                <a:gd name="connsiteX4" fmla="*/ 557852 w 4356129"/>
                <a:gd name="connsiteY4" fmla="*/ 2013439 h 2013439"/>
                <a:gd name="connsiteX5" fmla="*/ 1604137 w 4356129"/>
                <a:gd name="connsiteY5" fmla="*/ 1995854 h 2013439"/>
                <a:gd name="connsiteX6" fmla="*/ 2755929 w 4356129"/>
                <a:gd name="connsiteY6" fmla="*/ 0 h 2013439"/>
                <a:gd name="connsiteX7" fmla="*/ 3872552 w 4356129"/>
                <a:gd name="connsiteY7" fmla="*/ 8792 h 2013439"/>
                <a:gd name="connsiteX8" fmla="*/ 4356129 w 4356129"/>
                <a:gd name="connsiteY8" fmla="*/ 800100 h 2013439"/>
                <a:gd name="connsiteX0" fmla="*/ 2068988 w 4356129"/>
                <a:gd name="connsiteY0" fmla="*/ 754584 h 2013439"/>
                <a:gd name="connsiteX1" fmla="*/ 1679987 w 4356129"/>
                <a:gd name="connsiteY1" fmla="*/ 13518 h 2013439"/>
                <a:gd name="connsiteX2" fmla="*/ 567695 w 4356129"/>
                <a:gd name="connsiteY2" fmla="*/ 10105 h 2013439"/>
                <a:gd name="connsiteX3" fmla="*/ 0 w 4356129"/>
                <a:gd name="connsiteY3" fmla="*/ 964661 h 2013439"/>
                <a:gd name="connsiteX4" fmla="*/ 557852 w 4356129"/>
                <a:gd name="connsiteY4" fmla="*/ 2013439 h 2013439"/>
                <a:gd name="connsiteX5" fmla="*/ 1604137 w 4356129"/>
                <a:gd name="connsiteY5" fmla="*/ 1995854 h 2013439"/>
                <a:gd name="connsiteX6" fmla="*/ 2755929 w 4356129"/>
                <a:gd name="connsiteY6" fmla="*/ 0 h 2013439"/>
                <a:gd name="connsiteX7" fmla="*/ 3872552 w 4356129"/>
                <a:gd name="connsiteY7" fmla="*/ 8792 h 2013439"/>
                <a:gd name="connsiteX8" fmla="*/ 4356129 w 4356129"/>
                <a:gd name="connsiteY8" fmla="*/ 800100 h 201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6129" h="2013439">
                  <a:moveTo>
                    <a:pt x="2068988" y="754584"/>
                  </a:moveTo>
                  <a:lnTo>
                    <a:pt x="1679987" y="13518"/>
                  </a:lnTo>
                  <a:lnTo>
                    <a:pt x="567695" y="10105"/>
                  </a:lnTo>
                  <a:lnTo>
                    <a:pt x="0" y="964661"/>
                  </a:lnTo>
                  <a:lnTo>
                    <a:pt x="557852" y="2013439"/>
                  </a:lnTo>
                  <a:lnTo>
                    <a:pt x="1604137" y="1995854"/>
                  </a:lnTo>
                  <a:lnTo>
                    <a:pt x="2755929" y="0"/>
                  </a:lnTo>
                  <a:lnTo>
                    <a:pt x="3872552" y="8792"/>
                  </a:lnTo>
                  <a:lnTo>
                    <a:pt x="4356129" y="800100"/>
                  </a:lnTo>
                </a:path>
              </a:pathLst>
            </a:custGeom>
            <a:noFill/>
            <a:ln w="165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9" name="TextBox 28"/>
          <p:cNvSpPr txBox="1"/>
          <p:nvPr/>
        </p:nvSpPr>
        <p:spPr>
          <a:xfrm>
            <a:off x="1475292" y="3432023"/>
            <a:ext cx="1153670" cy="584775"/>
          </a:xfrm>
          <a:prstGeom prst="rect">
            <a:avLst/>
          </a:prstGeom>
          <a:noFill/>
        </p:spPr>
        <p:txBody>
          <a:bodyPr wrap="square" rtlCol="0">
            <a:spAutoFit/>
          </a:bodyPr>
          <a:lstStyle/>
          <a:p>
            <a:pPr algn="ctr"/>
            <a:r>
              <a:rPr lang="en-US" sz="1600" dirty="0" smtClean="0"/>
              <a:t>Sensitivity</a:t>
            </a:r>
          </a:p>
          <a:p>
            <a:pPr algn="ctr"/>
            <a:r>
              <a:rPr lang="en-US" sz="1600" dirty="0" smtClean="0"/>
              <a:t>(Precision)</a:t>
            </a:r>
          </a:p>
        </p:txBody>
      </p:sp>
      <p:sp>
        <p:nvSpPr>
          <p:cNvPr id="30" name="Rectangle 29"/>
          <p:cNvSpPr/>
          <p:nvPr/>
        </p:nvSpPr>
        <p:spPr>
          <a:xfrm>
            <a:off x="3430479" y="3432023"/>
            <a:ext cx="1106392" cy="584775"/>
          </a:xfrm>
          <a:prstGeom prst="rect">
            <a:avLst/>
          </a:prstGeom>
        </p:spPr>
        <p:txBody>
          <a:bodyPr wrap="none">
            <a:spAutoFit/>
          </a:bodyPr>
          <a:lstStyle/>
          <a:p>
            <a:pPr algn="ctr"/>
            <a:r>
              <a:rPr lang="en-US" sz="1600" dirty="0" smtClean="0"/>
              <a:t>Specificity</a:t>
            </a:r>
          </a:p>
          <a:p>
            <a:pPr algn="ctr"/>
            <a:r>
              <a:rPr lang="en-US" sz="1600" dirty="0" smtClean="0"/>
              <a:t>(Recall)</a:t>
            </a:r>
          </a:p>
        </p:txBody>
      </p:sp>
      <p:sp>
        <p:nvSpPr>
          <p:cNvPr id="31" name="Rectangle 30"/>
          <p:cNvSpPr/>
          <p:nvPr/>
        </p:nvSpPr>
        <p:spPr>
          <a:xfrm>
            <a:off x="6672920" y="3367840"/>
            <a:ext cx="2358596" cy="523220"/>
          </a:xfrm>
          <a:prstGeom prst="rect">
            <a:avLst/>
          </a:prstGeom>
        </p:spPr>
        <p:txBody>
          <a:bodyPr wrap="square">
            <a:spAutoFit/>
          </a:bodyPr>
          <a:lstStyle/>
          <a:p>
            <a:pPr algn="ctr"/>
            <a:r>
              <a:rPr lang="en-MY" sz="1400" dirty="0"/>
              <a:t>Mathew Correlation coefficient (MCC) </a:t>
            </a:r>
          </a:p>
        </p:txBody>
      </p:sp>
      <p:sp>
        <p:nvSpPr>
          <p:cNvPr id="32" name="Rectangle 31"/>
          <p:cNvSpPr/>
          <p:nvPr/>
        </p:nvSpPr>
        <p:spPr>
          <a:xfrm>
            <a:off x="5349898" y="3460173"/>
            <a:ext cx="1120504" cy="338554"/>
          </a:xfrm>
          <a:prstGeom prst="rect">
            <a:avLst/>
          </a:prstGeom>
        </p:spPr>
        <p:txBody>
          <a:bodyPr wrap="square">
            <a:spAutoFit/>
          </a:bodyPr>
          <a:lstStyle/>
          <a:p>
            <a:pPr algn="ctr"/>
            <a:r>
              <a:rPr lang="en-US" sz="1600" dirty="0" smtClean="0"/>
              <a:t>F1 Score</a:t>
            </a:r>
            <a:endParaRPr lang="en-MY" sz="1600" dirty="0"/>
          </a:p>
        </p:txBody>
      </p:sp>
      <p:sp>
        <p:nvSpPr>
          <p:cNvPr id="33" name="Rectangle 32"/>
          <p:cNvSpPr/>
          <p:nvPr/>
        </p:nvSpPr>
        <p:spPr>
          <a:xfrm>
            <a:off x="9184802" y="3460173"/>
            <a:ext cx="1120504" cy="338554"/>
          </a:xfrm>
          <a:prstGeom prst="rect">
            <a:avLst/>
          </a:prstGeom>
        </p:spPr>
        <p:txBody>
          <a:bodyPr wrap="square">
            <a:spAutoFit/>
          </a:bodyPr>
          <a:lstStyle/>
          <a:p>
            <a:pPr algn="ctr"/>
            <a:r>
              <a:rPr lang="en-US" sz="1600" dirty="0" smtClean="0"/>
              <a:t>Log Loss</a:t>
            </a:r>
            <a:endParaRPr lang="en-MY" sz="1600" dirty="0"/>
          </a:p>
        </p:txBody>
      </p:sp>
      <p:sp>
        <p:nvSpPr>
          <p:cNvPr id="35" name="Rectangle 34">
            <a:extLst>
              <a:ext uri="{FF2B5EF4-FFF2-40B4-BE49-F238E27FC236}">
                <a16:creationId xmlns:a16="http://schemas.microsoft.com/office/drawing/2014/main" id="{08AFB129-9C79-4DF1-B622-A14CE8519B6A}"/>
              </a:ext>
            </a:extLst>
          </p:cNvPr>
          <p:cNvSpPr/>
          <p:nvPr/>
        </p:nvSpPr>
        <p:spPr>
          <a:xfrm>
            <a:off x="0" y="-18606"/>
            <a:ext cx="12192000" cy="5016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6" name="Rectangle 35"/>
          <p:cNvSpPr/>
          <p:nvPr/>
        </p:nvSpPr>
        <p:spPr>
          <a:xfrm>
            <a:off x="4773468" y="75770"/>
            <a:ext cx="2645064" cy="369332"/>
          </a:xfrm>
          <a:prstGeom prst="rect">
            <a:avLst/>
          </a:prstGeom>
        </p:spPr>
        <p:txBody>
          <a:bodyPr wrap="square">
            <a:spAutoFit/>
          </a:bodyPr>
          <a:lstStyle/>
          <a:p>
            <a:pPr algn="ctr"/>
            <a:r>
              <a:rPr lang="en-US" dirty="0" smtClean="0"/>
              <a:t>Performance Evaluation</a:t>
            </a:r>
            <a:endParaRPr lang="en-US" dirty="0"/>
          </a:p>
        </p:txBody>
      </p:sp>
      <p:sp>
        <p:nvSpPr>
          <p:cNvPr id="37" name="TextBox 36"/>
          <p:cNvSpPr txBox="1"/>
          <p:nvPr/>
        </p:nvSpPr>
        <p:spPr>
          <a:xfrm>
            <a:off x="1013760" y="5083912"/>
            <a:ext cx="2088931" cy="307777"/>
          </a:xfrm>
          <a:prstGeom prst="rect">
            <a:avLst/>
          </a:prstGeom>
          <a:noFill/>
        </p:spPr>
        <p:txBody>
          <a:bodyPr wrap="square" rtlCol="0">
            <a:spAutoFit/>
          </a:bodyPr>
          <a:lstStyle/>
          <a:p>
            <a:pPr algn="ctr"/>
            <a:r>
              <a:rPr lang="en-US" sz="1400" dirty="0" smtClean="0"/>
              <a:t>True Positive Rate</a:t>
            </a:r>
            <a:endParaRPr lang="en-MY" sz="1400" dirty="0"/>
          </a:p>
        </p:txBody>
      </p:sp>
      <p:cxnSp>
        <p:nvCxnSpPr>
          <p:cNvPr id="38" name="Straight Connector 37">
            <a:extLst>
              <a:ext uri="{FF2B5EF4-FFF2-40B4-BE49-F238E27FC236}">
                <a16:creationId xmlns:a16="http://schemas.microsoft.com/office/drawing/2014/main" id="{BDF18453-F53A-4EE3-8D78-859A966F0E60}"/>
              </a:ext>
            </a:extLst>
          </p:cNvPr>
          <p:cNvCxnSpPr/>
          <p:nvPr/>
        </p:nvCxnSpPr>
        <p:spPr>
          <a:xfrm>
            <a:off x="3983673" y="2230559"/>
            <a:ext cx="1" cy="354246"/>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6686869-C7E9-4F3B-962E-A0BA92C40EA2}"/>
              </a:ext>
            </a:extLst>
          </p:cNvPr>
          <p:cNvCxnSpPr/>
          <p:nvPr/>
        </p:nvCxnSpPr>
        <p:spPr>
          <a:xfrm flipH="1" flipV="1">
            <a:off x="2081387" y="4729667"/>
            <a:ext cx="11701" cy="354245"/>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929015" y="1867207"/>
            <a:ext cx="2088931" cy="307777"/>
          </a:xfrm>
          <a:prstGeom prst="rect">
            <a:avLst/>
          </a:prstGeom>
          <a:noFill/>
        </p:spPr>
        <p:txBody>
          <a:bodyPr wrap="square" rtlCol="0">
            <a:spAutoFit/>
          </a:bodyPr>
          <a:lstStyle/>
          <a:p>
            <a:pPr algn="ctr"/>
            <a:r>
              <a:rPr lang="en-US" sz="1400" dirty="0" smtClean="0"/>
              <a:t>True Negative Rate</a:t>
            </a:r>
            <a:endParaRPr lang="en-MY" sz="1400" dirty="0"/>
          </a:p>
        </p:txBody>
      </p:sp>
      <p:sp>
        <p:nvSpPr>
          <p:cNvPr id="46" name="Rectangle 45"/>
          <p:cNvSpPr/>
          <p:nvPr/>
        </p:nvSpPr>
        <p:spPr>
          <a:xfrm>
            <a:off x="4828886" y="5161838"/>
            <a:ext cx="2182972" cy="523220"/>
          </a:xfrm>
          <a:prstGeom prst="rect">
            <a:avLst/>
          </a:prstGeom>
        </p:spPr>
        <p:txBody>
          <a:bodyPr wrap="square">
            <a:spAutoFit/>
          </a:bodyPr>
          <a:lstStyle/>
          <a:p>
            <a:pPr algn="ctr"/>
            <a:r>
              <a:rPr lang="en-US" sz="1400" dirty="0" smtClean="0"/>
              <a:t>Weighted </a:t>
            </a:r>
            <a:r>
              <a:rPr lang="en-US" sz="1400" dirty="0"/>
              <a:t>average of </a:t>
            </a:r>
            <a:r>
              <a:rPr lang="en-US" sz="1400" dirty="0" smtClean="0"/>
              <a:t>Sensitivity </a:t>
            </a:r>
            <a:r>
              <a:rPr lang="en-US" sz="1400" dirty="0"/>
              <a:t>and </a:t>
            </a:r>
            <a:r>
              <a:rPr lang="en-US" sz="1400" dirty="0" smtClean="0"/>
              <a:t>Specificity</a:t>
            </a:r>
            <a:endParaRPr lang="en-MY" sz="1400" dirty="0"/>
          </a:p>
        </p:txBody>
      </p:sp>
      <p:cxnSp>
        <p:nvCxnSpPr>
          <p:cNvPr id="47" name="Straight Connector 46">
            <a:extLst>
              <a:ext uri="{FF2B5EF4-FFF2-40B4-BE49-F238E27FC236}">
                <a16:creationId xmlns:a16="http://schemas.microsoft.com/office/drawing/2014/main" id="{BDF18453-F53A-4EE3-8D78-859A966F0E60}"/>
              </a:ext>
            </a:extLst>
          </p:cNvPr>
          <p:cNvCxnSpPr/>
          <p:nvPr/>
        </p:nvCxnSpPr>
        <p:spPr>
          <a:xfrm>
            <a:off x="7848819" y="2230559"/>
            <a:ext cx="1" cy="354246"/>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869748" y="1491895"/>
            <a:ext cx="4122104" cy="738664"/>
          </a:xfrm>
          <a:prstGeom prst="rect">
            <a:avLst/>
          </a:prstGeom>
        </p:spPr>
        <p:txBody>
          <a:bodyPr wrap="square">
            <a:spAutoFit/>
          </a:bodyPr>
          <a:lstStyle/>
          <a:p>
            <a:pPr algn="ctr"/>
            <a:r>
              <a:rPr lang="en-US" sz="1400" dirty="0" smtClean="0"/>
              <a:t>A reliable </a:t>
            </a:r>
            <a:r>
              <a:rPr lang="en-US" sz="1400" dirty="0"/>
              <a:t>statistical rate which produces a high score only if the prediction obtained good results in all of the four confusion matrix categories</a:t>
            </a:r>
            <a:endParaRPr lang="en-MY" sz="1400" dirty="0"/>
          </a:p>
        </p:txBody>
      </p:sp>
      <p:cxnSp>
        <p:nvCxnSpPr>
          <p:cNvPr id="49" name="Straight Connector 48">
            <a:extLst>
              <a:ext uri="{FF2B5EF4-FFF2-40B4-BE49-F238E27FC236}">
                <a16:creationId xmlns:a16="http://schemas.microsoft.com/office/drawing/2014/main" id="{96686869-C7E9-4F3B-962E-A0BA92C40EA2}"/>
              </a:ext>
            </a:extLst>
          </p:cNvPr>
          <p:cNvCxnSpPr/>
          <p:nvPr/>
        </p:nvCxnSpPr>
        <p:spPr>
          <a:xfrm flipH="1" flipV="1">
            <a:off x="5908671" y="4729667"/>
            <a:ext cx="11701" cy="354245"/>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420" y="684291"/>
            <a:ext cx="5172797" cy="743054"/>
          </a:xfrm>
          <a:prstGeom prst="rect">
            <a:avLst/>
          </a:prstGeom>
        </p:spPr>
      </p:pic>
      <p:cxnSp>
        <p:nvCxnSpPr>
          <p:cNvPr id="52" name="Straight Connector 51">
            <a:extLst>
              <a:ext uri="{FF2B5EF4-FFF2-40B4-BE49-F238E27FC236}">
                <a16:creationId xmlns:a16="http://schemas.microsoft.com/office/drawing/2014/main" id="{96686869-C7E9-4F3B-962E-A0BA92C40EA2}"/>
              </a:ext>
            </a:extLst>
          </p:cNvPr>
          <p:cNvCxnSpPr/>
          <p:nvPr/>
        </p:nvCxnSpPr>
        <p:spPr>
          <a:xfrm flipH="1" flipV="1">
            <a:off x="9745054" y="4729666"/>
            <a:ext cx="11701" cy="354245"/>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7681814" y="5128938"/>
            <a:ext cx="4126480" cy="954107"/>
          </a:xfrm>
          <a:prstGeom prst="rect">
            <a:avLst/>
          </a:prstGeom>
        </p:spPr>
        <p:txBody>
          <a:bodyPr wrap="square">
            <a:spAutoFit/>
          </a:bodyPr>
          <a:lstStyle/>
          <a:p>
            <a:pPr algn="ctr"/>
            <a:r>
              <a:rPr lang="en-US" sz="1400" dirty="0" smtClean="0"/>
              <a:t>Measures </a:t>
            </a:r>
            <a:r>
              <a:rPr lang="en-US" sz="1400" dirty="0"/>
              <a:t>the performance </a:t>
            </a:r>
            <a:r>
              <a:rPr lang="en-US" sz="1400" dirty="0" smtClean="0"/>
              <a:t>of classification </a:t>
            </a:r>
            <a:r>
              <a:rPr lang="en-US" sz="1400" dirty="0"/>
              <a:t>model where the prediction input is a probability value between 0 and 1</a:t>
            </a:r>
            <a:r>
              <a:rPr lang="en-US" sz="1400" dirty="0" smtClean="0"/>
              <a:t>. Penalizes especially </a:t>
            </a:r>
            <a:r>
              <a:rPr lang="en-US" sz="1400" dirty="0"/>
              <a:t>those </a:t>
            </a:r>
            <a:r>
              <a:rPr lang="en-US" sz="1400" dirty="0" smtClean="0"/>
              <a:t>predictions </a:t>
            </a:r>
            <a:r>
              <a:rPr lang="en-US" sz="1400" dirty="0"/>
              <a:t>that are confident </a:t>
            </a:r>
            <a:r>
              <a:rPr lang="en-US" sz="1400" dirty="0" smtClean="0"/>
              <a:t>AND </a:t>
            </a:r>
            <a:r>
              <a:rPr lang="en-US" sz="1400" dirty="0"/>
              <a:t>wrong!</a:t>
            </a:r>
            <a:endParaRPr lang="en-MY" sz="1400" dirty="0"/>
          </a:p>
        </p:txBody>
      </p:sp>
    </p:spTree>
    <p:extLst>
      <p:ext uri="{BB962C8B-B14F-4D97-AF65-F5344CB8AC3E}">
        <p14:creationId xmlns:p14="http://schemas.microsoft.com/office/powerpoint/2010/main" val="3360658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8AFB129-9C79-4DF1-B622-A14CE8519B6A}"/>
              </a:ext>
            </a:extLst>
          </p:cNvPr>
          <p:cNvSpPr/>
          <p:nvPr/>
        </p:nvSpPr>
        <p:spPr>
          <a:xfrm>
            <a:off x="0" y="-18606"/>
            <a:ext cx="12192000" cy="5016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6" name="TextBox 95"/>
          <p:cNvSpPr txBox="1"/>
          <p:nvPr/>
        </p:nvSpPr>
        <p:spPr>
          <a:xfrm>
            <a:off x="496832" y="1275827"/>
            <a:ext cx="5462210" cy="369332"/>
          </a:xfrm>
          <a:prstGeom prst="rect">
            <a:avLst/>
          </a:prstGeom>
          <a:noFill/>
        </p:spPr>
        <p:txBody>
          <a:bodyPr wrap="square" rtlCol="0">
            <a:spAutoFit/>
          </a:bodyPr>
          <a:lstStyle/>
          <a:p>
            <a:r>
              <a:rPr lang="en-US" dirty="0" smtClean="0"/>
              <a:t>Stacked Classifier excels at every single evaluation!</a:t>
            </a:r>
            <a:endParaRPr lang="en-MY" dirty="0"/>
          </a:p>
        </p:txBody>
      </p:sp>
      <p:pic>
        <p:nvPicPr>
          <p:cNvPr id="97" name="Picture 9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387" y="4171521"/>
            <a:ext cx="1921217" cy="2187890"/>
          </a:xfrm>
          <a:prstGeom prst="rect">
            <a:avLst/>
          </a:prstGeom>
        </p:spPr>
      </p:pic>
      <p:sp>
        <p:nvSpPr>
          <p:cNvPr id="82" name="TextBox 81"/>
          <p:cNvSpPr txBox="1"/>
          <p:nvPr/>
        </p:nvSpPr>
        <p:spPr>
          <a:xfrm>
            <a:off x="8287821" y="4756021"/>
            <a:ext cx="373862" cy="261610"/>
          </a:xfrm>
          <a:prstGeom prst="rect">
            <a:avLst/>
          </a:prstGeom>
          <a:noFill/>
        </p:spPr>
        <p:txBody>
          <a:bodyPr wrap="square" rtlCol="0">
            <a:spAutoFit/>
          </a:bodyPr>
          <a:lstStyle/>
          <a:p>
            <a:pPr algn="ctr"/>
            <a:r>
              <a:rPr lang="en-US" sz="1100" dirty="0" smtClean="0"/>
              <a:t>TN</a:t>
            </a:r>
            <a:endParaRPr lang="en-MY" sz="1100" dirty="0"/>
          </a:p>
        </p:txBody>
      </p:sp>
      <p:sp>
        <p:nvSpPr>
          <p:cNvPr id="105" name="TextBox 104"/>
          <p:cNvSpPr txBox="1"/>
          <p:nvPr/>
        </p:nvSpPr>
        <p:spPr>
          <a:xfrm>
            <a:off x="9132897" y="5696175"/>
            <a:ext cx="373862" cy="261610"/>
          </a:xfrm>
          <a:prstGeom prst="rect">
            <a:avLst/>
          </a:prstGeom>
          <a:noFill/>
        </p:spPr>
        <p:txBody>
          <a:bodyPr wrap="square" rtlCol="0">
            <a:spAutoFit/>
          </a:bodyPr>
          <a:lstStyle/>
          <a:p>
            <a:pPr algn="ctr"/>
            <a:r>
              <a:rPr lang="en-US" sz="1100" dirty="0" smtClean="0"/>
              <a:t>TP</a:t>
            </a:r>
            <a:endParaRPr lang="en-MY" sz="1100" dirty="0"/>
          </a:p>
        </p:txBody>
      </p:sp>
      <p:sp>
        <p:nvSpPr>
          <p:cNvPr id="114" name="TextBox 113"/>
          <p:cNvSpPr txBox="1"/>
          <p:nvPr/>
        </p:nvSpPr>
        <p:spPr>
          <a:xfrm>
            <a:off x="8287821" y="5696175"/>
            <a:ext cx="373862" cy="261610"/>
          </a:xfrm>
          <a:prstGeom prst="rect">
            <a:avLst/>
          </a:prstGeom>
          <a:noFill/>
        </p:spPr>
        <p:txBody>
          <a:bodyPr wrap="square" rtlCol="0">
            <a:spAutoFit/>
          </a:bodyPr>
          <a:lstStyle/>
          <a:p>
            <a:pPr algn="ctr"/>
            <a:r>
              <a:rPr lang="en-US" sz="1100" dirty="0" smtClean="0">
                <a:solidFill>
                  <a:schemeClr val="bg1">
                    <a:lumMod val="95000"/>
                  </a:schemeClr>
                </a:solidFill>
              </a:rPr>
              <a:t>FN</a:t>
            </a:r>
            <a:endParaRPr lang="en-MY" sz="1100" dirty="0">
              <a:solidFill>
                <a:schemeClr val="bg1">
                  <a:lumMod val="95000"/>
                </a:schemeClr>
              </a:solidFill>
            </a:endParaRPr>
          </a:p>
        </p:txBody>
      </p:sp>
      <p:sp>
        <p:nvSpPr>
          <p:cNvPr id="115" name="TextBox 114"/>
          <p:cNvSpPr txBox="1"/>
          <p:nvPr/>
        </p:nvSpPr>
        <p:spPr>
          <a:xfrm>
            <a:off x="9151715" y="4756021"/>
            <a:ext cx="373862" cy="261610"/>
          </a:xfrm>
          <a:prstGeom prst="rect">
            <a:avLst/>
          </a:prstGeom>
          <a:noFill/>
        </p:spPr>
        <p:txBody>
          <a:bodyPr wrap="square" rtlCol="0">
            <a:spAutoFit/>
          </a:bodyPr>
          <a:lstStyle/>
          <a:p>
            <a:pPr algn="ctr"/>
            <a:r>
              <a:rPr lang="en-US" sz="1100" dirty="0" smtClean="0">
                <a:solidFill>
                  <a:schemeClr val="bg1">
                    <a:lumMod val="95000"/>
                  </a:schemeClr>
                </a:solidFill>
              </a:rPr>
              <a:t>FP</a:t>
            </a:r>
            <a:endParaRPr lang="en-MY" sz="1100" dirty="0">
              <a:solidFill>
                <a:schemeClr val="bg1">
                  <a:lumMod val="95000"/>
                </a:schemeClr>
              </a:solidFill>
            </a:endParaRPr>
          </a:p>
        </p:txBody>
      </p:sp>
      <p:sp>
        <p:nvSpPr>
          <p:cNvPr id="84" name="TextBox 83"/>
          <p:cNvSpPr txBox="1"/>
          <p:nvPr/>
        </p:nvSpPr>
        <p:spPr>
          <a:xfrm>
            <a:off x="8474752" y="3965502"/>
            <a:ext cx="993228" cy="276999"/>
          </a:xfrm>
          <a:prstGeom prst="rect">
            <a:avLst/>
          </a:prstGeom>
          <a:noFill/>
        </p:spPr>
        <p:txBody>
          <a:bodyPr wrap="square" rtlCol="0">
            <a:spAutoFit/>
          </a:bodyPr>
          <a:lstStyle/>
          <a:p>
            <a:pPr algn="ctr"/>
            <a:r>
              <a:rPr lang="en-US" sz="1200" dirty="0" smtClean="0"/>
              <a:t>Prediction</a:t>
            </a:r>
            <a:endParaRPr lang="en-MY" sz="1200" dirty="0"/>
          </a:p>
        </p:txBody>
      </p:sp>
      <p:sp>
        <p:nvSpPr>
          <p:cNvPr id="86" name="TextBox 85"/>
          <p:cNvSpPr txBox="1"/>
          <p:nvPr/>
        </p:nvSpPr>
        <p:spPr>
          <a:xfrm rot="16200000">
            <a:off x="7406125" y="5078089"/>
            <a:ext cx="659526" cy="276999"/>
          </a:xfrm>
          <a:prstGeom prst="rect">
            <a:avLst/>
          </a:prstGeom>
          <a:noFill/>
        </p:spPr>
        <p:txBody>
          <a:bodyPr wrap="square" rtlCol="0">
            <a:spAutoFit/>
          </a:bodyPr>
          <a:lstStyle/>
          <a:p>
            <a:pPr algn="ctr"/>
            <a:r>
              <a:rPr lang="en-US" sz="1200" dirty="0" smtClean="0"/>
              <a:t>Actual</a:t>
            </a:r>
            <a:endParaRPr lang="en-MY" sz="1200" dirty="0"/>
          </a:p>
        </p:txBody>
      </p:sp>
      <p:pic>
        <p:nvPicPr>
          <p:cNvPr id="87" name="Picture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695" y="795674"/>
            <a:ext cx="5404038" cy="2697303"/>
          </a:xfrm>
          <a:prstGeom prst="rect">
            <a:avLst/>
          </a:prstGeom>
        </p:spPr>
      </p:pic>
      <p:sp>
        <p:nvSpPr>
          <p:cNvPr id="88" name="TextBox 87"/>
          <p:cNvSpPr txBox="1"/>
          <p:nvPr/>
        </p:nvSpPr>
        <p:spPr>
          <a:xfrm>
            <a:off x="8524448" y="515806"/>
            <a:ext cx="2295525" cy="307777"/>
          </a:xfrm>
          <a:prstGeom prst="rect">
            <a:avLst/>
          </a:prstGeom>
          <a:noFill/>
        </p:spPr>
        <p:txBody>
          <a:bodyPr wrap="square" rtlCol="0">
            <a:spAutoFit/>
          </a:bodyPr>
          <a:lstStyle/>
          <a:p>
            <a:pPr algn="ctr"/>
            <a:r>
              <a:rPr lang="en-US" sz="1400" dirty="0" smtClean="0"/>
              <a:t>A Collection of past efforts</a:t>
            </a:r>
            <a:endParaRPr lang="en-MY" sz="1400" dirty="0"/>
          </a:p>
        </p:txBody>
      </p:sp>
      <p:sp>
        <p:nvSpPr>
          <p:cNvPr id="116" name="TextBox 115"/>
          <p:cNvSpPr txBox="1"/>
          <p:nvPr/>
        </p:nvSpPr>
        <p:spPr>
          <a:xfrm>
            <a:off x="9795604" y="5062699"/>
            <a:ext cx="1671907" cy="307777"/>
          </a:xfrm>
          <a:prstGeom prst="rect">
            <a:avLst/>
          </a:prstGeom>
          <a:noFill/>
        </p:spPr>
        <p:txBody>
          <a:bodyPr wrap="square" rtlCol="0">
            <a:spAutoFit/>
          </a:bodyPr>
          <a:lstStyle/>
          <a:p>
            <a:pPr algn="ctr"/>
            <a:r>
              <a:rPr lang="en-US" sz="1400" dirty="0" smtClean="0"/>
              <a:t>Confusion Matrix</a:t>
            </a:r>
            <a:endParaRPr lang="en-MY" sz="1400" dirty="0"/>
          </a:p>
        </p:txBody>
      </p:sp>
      <p:sp>
        <p:nvSpPr>
          <p:cNvPr id="117" name="Rectangle 116"/>
          <p:cNvSpPr/>
          <p:nvPr/>
        </p:nvSpPr>
        <p:spPr>
          <a:xfrm>
            <a:off x="4870161" y="47533"/>
            <a:ext cx="2032684" cy="369332"/>
          </a:xfrm>
          <a:prstGeom prst="rect">
            <a:avLst/>
          </a:prstGeom>
        </p:spPr>
        <p:txBody>
          <a:bodyPr wrap="square">
            <a:spAutoFit/>
          </a:bodyPr>
          <a:lstStyle/>
          <a:p>
            <a:pPr algn="ctr"/>
            <a:r>
              <a:rPr lang="en-US" dirty="0" smtClean="0"/>
              <a:t>Model Evaluation</a:t>
            </a:r>
            <a:endParaRPr lang="en-US" dirty="0"/>
          </a:p>
        </p:txBody>
      </p:sp>
      <p:sp>
        <p:nvSpPr>
          <p:cNvPr id="91" name="Rectangle 90"/>
          <p:cNvSpPr/>
          <p:nvPr/>
        </p:nvSpPr>
        <p:spPr>
          <a:xfrm>
            <a:off x="8213317" y="3492977"/>
            <a:ext cx="2917786" cy="253916"/>
          </a:xfrm>
          <a:prstGeom prst="rect">
            <a:avLst/>
          </a:prstGeom>
        </p:spPr>
        <p:txBody>
          <a:bodyPr wrap="none">
            <a:spAutoFit/>
          </a:bodyPr>
          <a:lstStyle/>
          <a:p>
            <a:r>
              <a:rPr lang="en-MY" sz="1050" dirty="0"/>
              <a:t>UC Irvine Machine Learning </a:t>
            </a:r>
            <a:r>
              <a:rPr lang="en-MY" sz="1050" dirty="0" smtClean="0"/>
              <a:t>Repository, 2021</a:t>
            </a:r>
            <a:endParaRPr lang="en-MY" sz="105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628" y="1639235"/>
            <a:ext cx="5915634" cy="3907117"/>
          </a:xfrm>
          <a:prstGeom prst="rect">
            <a:avLst/>
          </a:prstGeom>
        </p:spPr>
      </p:pic>
    </p:spTree>
    <p:extLst>
      <p:ext uri="{BB962C8B-B14F-4D97-AF65-F5344CB8AC3E}">
        <p14:creationId xmlns:p14="http://schemas.microsoft.com/office/powerpoint/2010/main" val="3942851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AFB129-9C79-4DF1-B622-A14CE8519B6A}"/>
              </a:ext>
            </a:extLst>
          </p:cNvPr>
          <p:cNvSpPr/>
          <p:nvPr/>
        </p:nvSpPr>
        <p:spPr>
          <a:xfrm>
            <a:off x="0" y="-18606"/>
            <a:ext cx="12192000" cy="5016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 name="Rectangle 3"/>
          <p:cNvSpPr/>
          <p:nvPr/>
        </p:nvSpPr>
        <p:spPr>
          <a:xfrm>
            <a:off x="4870161" y="47533"/>
            <a:ext cx="2168814" cy="369332"/>
          </a:xfrm>
          <a:prstGeom prst="rect">
            <a:avLst/>
          </a:prstGeom>
        </p:spPr>
        <p:txBody>
          <a:bodyPr wrap="square">
            <a:spAutoFit/>
          </a:bodyPr>
          <a:lstStyle/>
          <a:p>
            <a:pPr algn="ctr"/>
            <a:r>
              <a:rPr lang="en-US" dirty="0" smtClean="0"/>
              <a:t>Feature Evaluation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629719"/>
            <a:ext cx="4315377" cy="31026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5319"/>
            <a:ext cx="4972049" cy="28847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62" y="3732361"/>
            <a:ext cx="5627558" cy="2287406"/>
          </a:xfrm>
          <a:prstGeom prst="rect">
            <a:avLst/>
          </a:prstGeom>
        </p:spPr>
      </p:pic>
      <p:sp>
        <p:nvSpPr>
          <p:cNvPr id="10" name="Rectangle 9"/>
          <p:cNvSpPr/>
          <p:nvPr/>
        </p:nvSpPr>
        <p:spPr>
          <a:xfrm>
            <a:off x="6588344" y="3879076"/>
            <a:ext cx="5180615" cy="2123658"/>
          </a:xfrm>
          <a:prstGeom prst="rect">
            <a:avLst/>
          </a:prstGeom>
        </p:spPr>
        <p:txBody>
          <a:bodyPr wrap="square">
            <a:spAutoFit/>
          </a:bodyPr>
          <a:lstStyle/>
          <a:p>
            <a:r>
              <a:rPr lang="en-US" sz="1200" dirty="0">
                <a:solidFill>
                  <a:srgbClr val="000000"/>
                </a:solidFill>
              </a:rPr>
              <a:t>The quality clinical </a:t>
            </a:r>
            <a:r>
              <a:rPr lang="en-US" sz="1200" dirty="0" smtClean="0">
                <a:solidFill>
                  <a:srgbClr val="000000"/>
                </a:solidFill>
              </a:rPr>
              <a:t>indications </a:t>
            </a:r>
            <a:r>
              <a:rPr lang="en-US" sz="1200" dirty="0">
                <a:solidFill>
                  <a:srgbClr val="000000"/>
                </a:solidFill>
              </a:rPr>
              <a:t>discovered in this study </a:t>
            </a:r>
            <a:r>
              <a:rPr lang="en-US" sz="1200" dirty="0" smtClean="0">
                <a:solidFill>
                  <a:srgbClr val="000000"/>
                </a:solidFill>
              </a:rPr>
              <a:t>include:</a:t>
            </a:r>
          </a:p>
          <a:p>
            <a:pPr marL="342900" indent="-342900">
              <a:buFont typeface="+mj-lt"/>
              <a:buAutoNum type="alphaUcPeriod"/>
            </a:pPr>
            <a:r>
              <a:rPr lang="en-US" sz="1200" dirty="0" smtClean="0">
                <a:solidFill>
                  <a:srgbClr val="000000"/>
                </a:solidFill>
              </a:rPr>
              <a:t>Slope</a:t>
            </a:r>
            <a:endParaRPr lang="en-US" sz="1200" dirty="0">
              <a:solidFill>
                <a:srgbClr val="000000"/>
              </a:solidFill>
            </a:endParaRPr>
          </a:p>
          <a:p>
            <a:pPr marL="342900" indent="-342900">
              <a:buFont typeface="+mj-lt"/>
              <a:buAutoNum type="alphaUcPeriod"/>
            </a:pPr>
            <a:r>
              <a:rPr lang="en-US" sz="1200" dirty="0" smtClean="0">
                <a:solidFill>
                  <a:srgbClr val="000000"/>
                </a:solidFill>
              </a:rPr>
              <a:t>Chest </a:t>
            </a:r>
            <a:r>
              <a:rPr lang="en-US" sz="1200" dirty="0">
                <a:solidFill>
                  <a:srgbClr val="000000"/>
                </a:solidFill>
              </a:rPr>
              <a:t>pain </a:t>
            </a:r>
            <a:r>
              <a:rPr lang="en-US" sz="1200" dirty="0" smtClean="0">
                <a:solidFill>
                  <a:srgbClr val="000000"/>
                </a:solidFill>
              </a:rPr>
              <a:t>Type</a:t>
            </a:r>
            <a:endParaRPr lang="en-US" sz="1200" dirty="0">
              <a:solidFill>
                <a:srgbClr val="000000"/>
              </a:solidFill>
            </a:endParaRPr>
          </a:p>
          <a:p>
            <a:pPr marL="342900" indent="-342900">
              <a:buFont typeface="+mj-lt"/>
              <a:buAutoNum type="alphaUcPeriod"/>
            </a:pPr>
            <a:r>
              <a:rPr lang="en-US" sz="1200" dirty="0" smtClean="0">
                <a:solidFill>
                  <a:srgbClr val="000000"/>
                </a:solidFill>
              </a:rPr>
              <a:t>Exercise-induced Angina</a:t>
            </a:r>
            <a:endParaRPr lang="en-US" sz="1200" dirty="0">
              <a:solidFill>
                <a:srgbClr val="000000"/>
              </a:solidFill>
            </a:endParaRPr>
          </a:p>
          <a:p>
            <a:pPr marL="342900" indent="-342900">
              <a:buFont typeface="+mj-lt"/>
              <a:buAutoNum type="alphaUcPeriod"/>
            </a:pPr>
            <a:r>
              <a:rPr lang="en-US" sz="1200" dirty="0" smtClean="0">
                <a:solidFill>
                  <a:srgbClr val="000000"/>
                </a:solidFill>
              </a:rPr>
              <a:t>Cholesterol</a:t>
            </a:r>
            <a:endParaRPr lang="en-US" sz="1200" dirty="0">
              <a:solidFill>
                <a:srgbClr val="000000"/>
              </a:solidFill>
            </a:endParaRPr>
          </a:p>
          <a:p>
            <a:pPr marL="342900" indent="-342900">
              <a:buFont typeface="+mj-lt"/>
              <a:buAutoNum type="alphaUcPeriod"/>
            </a:pPr>
            <a:r>
              <a:rPr lang="en-US" sz="1200" dirty="0" smtClean="0">
                <a:solidFill>
                  <a:srgbClr val="000000"/>
                </a:solidFill>
              </a:rPr>
              <a:t>Sex</a:t>
            </a:r>
          </a:p>
          <a:p>
            <a:endParaRPr lang="en-US" sz="1200" dirty="0" smtClean="0">
              <a:solidFill>
                <a:srgbClr val="000000"/>
              </a:solidFill>
            </a:endParaRPr>
          </a:p>
          <a:p>
            <a:r>
              <a:rPr lang="en-US" sz="1200" dirty="0" smtClean="0">
                <a:solidFill>
                  <a:srgbClr val="000000"/>
                </a:solidFill>
              </a:rPr>
              <a:t>Features dropped:</a:t>
            </a:r>
          </a:p>
          <a:p>
            <a:pPr marL="342900" indent="-342900">
              <a:buFont typeface="+mj-lt"/>
              <a:buAutoNum type="arabicPeriod"/>
            </a:pPr>
            <a:r>
              <a:rPr lang="en-US" sz="1200" dirty="0">
                <a:solidFill>
                  <a:srgbClr val="000000"/>
                </a:solidFill>
              </a:rPr>
              <a:t>Resting Blood </a:t>
            </a:r>
            <a:r>
              <a:rPr lang="en-US" sz="1200" dirty="0" smtClean="0">
                <a:solidFill>
                  <a:srgbClr val="000000"/>
                </a:solidFill>
              </a:rPr>
              <a:t>Pressure </a:t>
            </a:r>
          </a:p>
          <a:p>
            <a:pPr marL="342900" indent="-342900">
              <a:buFont typeface="+mj-lt"/>
              <a:buAutoNum type="arabicPeriod"/>
            </a:pPr>
            <a:r>
              <a:rPr lang="en-US" sz="1200" dirty="0" smtClean="0">
                <a:solidFill>
                  <a:srgbClr val="000000"/>
                </a:solidFill>
              </a:rPr>
              <a:t>Resting </a:t>
            </a:r>
            <a:r>
              <a:rPr lang="en-US" sz="1200" dirty="0">
                <a:solidFill>
                  <a:srgbClr val="000000"/>
                </a:solidFill>
              </a:rPr>
              <a:t>ECG </a:t>
            </a:r>
            <a:endParaRPr lang="en-US" sz="1200" dirty="0" smtClean="0">
              <a:solidFill>
                <a:srgbClr val="000000"/>
              </a:solidFill>
            </a:endParaRPr>
          </a:p>
          <a:p>
            <a:pPr marL="342900" indent="-342900">
              <a:buFont typeface="+mj-lt"/>
              <a:buAutoNum type="arabicPeriod"/>
            </a:pPr>
            <a:r>
              <a:rPr lang="en-US" sz="1200" dirty="0" smtClean="0">
                <a:solidFill>
                  <a:srgbClr val="000000"/>
                </a:solidFill>
              </a:rPr>
              <a:t>Diabetic</a:t>
            </a:r>
            <a:endParaRPr lang="en-US" sz="1200" dirty="0">
              <a:solidFill>
                <a:srgbClr val="000000"/>
              </a:solidFill>
            </a:endParaRPr>
          </a:p>
        </p:txBody>
      </p:sp>
    </p:spTree>
    <p:extLst>
      <p:ext uri="{BB962C8B-B14F-4D97-AF65-F5344CB8AC3E}">
        <p14:creationId xmlns:p14="http://schemas.microsoft.com/office/powerpoint/2010/main" val="799255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AFB129-9C79-4DF1-B622-A14CE8519B6A}"/>
              </a:ext>
            </a:extLst>
          </p:cNvPr>
          <p:cNvSpPr/>
          <p:nvPr/>
        </p:nvSpPr>
        <p:spPr>
          <a:xfrm>
            <a:off x="0" y="-18606"/>
            <a:ext cx="12192000" cy="5016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 name="Rectangle 3"/>
          <p:cNvSpPr/>
          <p:nvPr/>
        </p:nvSpPr>
        <p:spPr>
          <a:xfrm>
            <a:off x="3501880" y="47533"/>
            <a:ext cx="5188239" cy="369332"/>
          </a:xfrm>
          <a:prstGeom prst="rect">
            <a:avLst/>
          </a:prstGeom>
        </p:spPr>
        <p:txBody>
          <a:bodyPr wrap="square">
            <a:spAutoFit/>
          </a:bodyPr>
          <a:lstStyle/>
          <a:p>
            <a:pPr algn="ctr"/>
            <a:r>
              <a:rPr lang="en-US" dirty="0" smtClean="0"/>
              <a:t>Model re-implementation and re-evaluation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0904" y="1456887"/>
            <a:ext cx="2723689" cy="2305372"/>
          </a:xfrm>
          <a:prstGeom prst="rect">
            <a:avLst/>
          </a:prstGeom>
        </p:spPr>
      </p:pic>
      <p:sp>
        <p:nvSpPr>
          <p:cNvPr id="9" name="TextBox 8"/>
          <p:cNvSpPr txBox="1"/>
          <p:nvPr/>
        </p:nvSpPr>
        <p:spPr>
          <a:xfrm>
            <a:off x="9413783" y="2033935"/>
            <a:ext cx="373862" cy="261610"/>
          </a:xfrm>
          <a:prstGeom prst="rect">
            <a:avLst/>
          </a:prstGeom>
          <a:noFill/>
        </p:spPr>
        <p:txBody>
          <a:bodyPr wrap="square" rtlCol="0">
            <a:spAutoFit/>
          </a:bodyPr>
          <a:lstStyle/>
          <a:p>
            <a:pPr algn="ctr"/>
            <a:r>
              <a:rPr lang="en-US" sz="1100" dirty="0" smtClean="0"/>
              <a:t>TN</a:t>
            </a:r>
            <a:endParaRPr lang="en-MY" sz="1100" dirty="0"/>
          </a:p>
        </p:txBody>
      </p:sp>
      <p:sp>
        <p:nvSpPr>
          <p:cNvPr id="10" name="TextBox 9"/>
          <p:cNvSpPr txBox="1"/>
          <p:nvPr/>
        </p:nvSpPr>
        <p:spPr>
          <a:xfrm>
            <a:off x="10642590" y="3089435"/>
            <a:ext cx="373862" cy="261610"/>
          </a:xfrm>
          <a:prstGeom prst="rect">
            <a:avLst/>
          </a:prstGeom>
          <a:noFill/>
        </p:spPr>
        <p:txBody>
          <a:bodyPr wrap="square" rtlCol="0">
            <a:spAutoFit/>
          </a:bodyPr>
          <a:lstStyle/>
          <a:p>
            <a:pPr algn="ctr"/>
            <a:r>
              <a:rPr lang="en-US" sz="1100" dirty="0" smtClean="0"/>
              <a:t>TP</a:t>
            </a:r>
            <a:endParaRPr lang="en-MY" sz="1100" dirty="0"/>
          </a:p>
        </p:txBody>
      </p:sp>
      <p:sp>
        <p:nvSpPr>
          <p:cNvPr id="11" name="TextBox 10"/>
          <p:cNvSpPr txBox="1"/>
          <p:nvPr/>
        </p:nvSpPr>
        <p:spPr>
          <a:xfrm>
            <a:off x="9413783" y="3089435"/>
            <a:ext cx="373862" cy="261610"/>
          </a:xfrm>
          <a:prstGeom prst="rect">
            <a:avLst/>
          </a:prstGeom>
          <a:noFill/>
        </p:spPr>
        <p:txBody>
          <a:bodyPr wrap="square" rtlCol="0">
            <a:spAutoFit/>
          </a:bodyPr>
          <a:lstStyle/>
          <a:p>
            <a:pPr algn="ctr"/>
            <a:r>
              <a:rPr lang="en-US" sz="1100" dirty="0" smtClean="0">
                <a:solidFill>
                  <a:schemeClr val="bg1">
                    <a:lumMod val="95000"/>
                  </a:schemeClr>
                </a:solidFill>
              </a:rPr>
              <a:t>FN</a:t>
            </a:r>
            <a:endParaRPr lang="en-MY" sz="1100" dirty="0">
              <a:solidFill>
                <a:schemeClr val="bg1">
                  <a:lumMod val="95000"/>
                </a:schemeClr>
              </a:solidFill>
            </a:endParaRPr>
          </a:p>
        </p:txBody>
      </p:sp>
      <p:sp>
        <p:nvSpPr>
          <p:cNvPr id="12" name="TextBox 11"/>
          <p:cNvSpPr txBox="1"/>
          <p:nvPr/>
        </p:nvSpPr>
        <p:spPr>
          <a:xfrm>
            <a:off x="10642590" y="2084737"/>
            <a:ext cx="373862" cy="261610"/>
          </a:xfrm>
          <a:prstGeom prst="rect">
            <a:avLst/>
          </a:prstGeom>
          <a:noFill/>
        </p:spPr>
        <p:txBody>
          <a:bodyPr wrap="square" rtlCol="0">
            <a:spAutoFit/>
          </a:bodyPr>
          <a:lstStyle/>
          <a:p>
            <a:pPr algn="ctr"/>
            <a:r>
              <a:rPr lang="en-US" sz="1100" dirty="0" smtClean="0">
                <a:solidFill>
                  <a:schemeClr val="bg1">
                    <a:lumMod val="95000"/>
                  </a:schemeClr>
                </a:solidFill>
              </a:rPr>
              <a:t>FP</a:t>
            </a:r>
            <a:endParaRPr lang="en-MY" sz="1100" dirty="0">
              <a:solidFill>
                <a:schemeClr val="bg1">
                  <a:lumMod val="95000"/>
                </a:schemeClr>
              </a:solidFill>
            </a:endParaRPr>
          </a:p>
        </p:txBody>
      </p:sp>
      <p:sp>
        <p:nvSpPr>
          <p:cNvPr id="13" name="TextBox 12"/>
          <p:cNvSpPr txBox="1"/>
          <p:nvPr/>
        </p:nvSpPr>
        <p:spPr>
          <a:xfrm>
            <a:off x="9787645" y="1114428"/>
            <a:ext cx="993228" cy="276999"/>
          </a:xfrm>
          <a:prstGeom prst="rect">
            <a:avLst/>
          </a:prstGeom>
          <a:noFill/>
        </p:spPr>
        <p:txBody>
          <a:bodyPr wrap="square" rtlCol="0">
            <a:spAutoFit/>
          </a:bodyPr>
          <a:lstStyle/>
          <a:p>
            <a:pPr algn="ctr"/>
            <a:r>
              <a:rPr lang="en-US" sz="1200" dirty="0" smtClean="0"/>
              <a:t>Prediction</a:t>
            </a:r>
            <a:endParaRPr lang="en-MY" sz="1200" dirty="0"/>
          </a:p>
        </p:txBody>
      </p:sp>
      <p:sp>
        <p:nvSpPr>
          <p:cNvPr id="14" name="TextBox 13"/>
          <p:cNvSpPr txBox="1"/>
          <p:nvPr/>
        </p:nvSpPr>
        <p:spPr>
          <a:xfrm rot="16200000">
            <a:off x="8327798" y="2392037"/>
            <a:ext cx="659526" cy="276999"/>
          </a:xfrm>
          <a:prstGeom prst="rect">
            <a:avLst/>
          </a:prstGeom>
          <a:noFill/>
        </p:spPr>
        <p:txBody>
          <a:bodyPr wrap="square" rtlCol="0">
            <a:spAutoFit/>
          </a:bodyPr>
          <a:lstStyle/>
          <a:p>
            <a:pPr algn="ctr"/>
            <a:r>
              <a:rPr lang="en-US" sz="1200" dirty="0" smtClean="0"/>
              <a:t>Actual</a:t>
            </a:r>
            <a:endParaRPr lang="en-MY" sz="1200" dirty="0"/>
          </a:p>
        </p:txBody>
      </p:sp>
      <p:sp>
        <p:nvSpPr>
          <p:cNvPr id="15" name="TextBox 14"/>
          <p:cNvSpPr txBox="1"/>
          <p:nvPr/>
        </p:nvSpPr>
        <p:spPr>
          <a:xfrm>
            <a:off x="9365320" y="3833408"/>
            <a:ext cx="1671907" cy="307777"/>
          </a:xfrm>
          <a:prstGeom prst="rect">
            <a:avLst/>
          </a:prstGeom>
          <a:noFill/>
        </p:spPr>
        <p:txBody>
          <a:bodyPr wrap="square" rtlCol="0">
            <a:spAutoFit/>
          </a:bodyPr>
          <a:lstStyle/>
          <a:p>
            <a:pPr algn="ctr"/>
            <a:r>
              <a:rPr lang="en-US" sz="1400" dirty="0" smtClean="0"/>
              <a:t>Confusion Matrix</a:t>
            </a:r>
            <a:endParaRPr lang="en-MY" sz="1400" dirty="0"/>
          </a:p>
        </p:txBody>
      </p:sp>
      <p:sp>
        <p:nvSpPr>
          <p:cNvPr id="18" name="Rectangle 17"/>
          <p:cNvSpPr/>
          <p:nvPr/>
        </p:nvSpPr>
        <p:spPr>
          <a:xfrm>
            <a:off x="1598068" y="4736142"/>
            <a:ext cx="9044521" cy="1384995"/>
          </a:xfrm>
          <a:prstGeom prst="rect">
            <a:avLst/>
          </a:prstGeom>
        </p:spPr>
        <p:txBody>
          <a:bodyPr wrap="square">
            <a:spAutoFit/>
          </a:bodyPr>
          <a:lstStyle/>
          <a:p>
            <a:pPr marL="342900" indent="-342900" algn="just">
              <a:buFont typeface="+mj-lt"/>
              <a:buAutoNum type="arabicPeriod"/>
            </a:pPr>
            <a:r>
              <a:rPr lang="en-US" sz="1400" dirty="0" smtClean="0">
                <a:solidFill>
                  <a:srgbClr val="000000"/>
                </a:solidFill>
              </a:rPr>
              <a:t>Feature </a:t>
            </a:r>
            <a:r>
              <a:rPr lang="en-US" sz="1400" dirty="0">
                <a:solidFill>
                  <a:srgbClr val="000000"/>
                </a:solidFill>
              </a:rPr>
              <a:t>reselection didn't work as intended likely because it was due to the very limited number of features.</a:t>
            </a:r>
          </a:p>
          <a:p>
            <a:pPr marL="342900" indent="-342900" algn="just">
              <a:buFont typeface="+mj-lt"/>
              <a:buAutoNum type="arabicPeriod"/>
            </a:pPr>
            <a:r>
              <a:rPr lang="en-US" sz="1400" dirty="0">
                <a:solidFill>
                  <a:srgbClr val="000000"/>
                </a:solidFill>
              </a:rPr>
              <a:t>The removal of less-contributing features may result a drop in performance simply due to the sheer number of clinical indication being reduced!</a:t>
            </a:r>
          </a:p>
          <a:p>
            <a:pPr marL="342900" indent="-342900" algn="just">
              <a:buFont typeface="+mj-lt"/>
              <a:buAutoNum type="arabicPeriod"/>
            </a:pPr>
            <a:r>
              <a:rPr lang="en-US" sz="1400" dirty="0">
                <a:solidFill>
                  <a:srgbClr val="000000"/>
                </a:solidFill>
              </a:rPr>
              <a:t>If the dataset had a larger pool of features and more instances, feature reselection will conceivably yield a better result as the critical </a:t>
            </a:r>
            <a:r>
              <a:rPr lang="en-US" sz="1400" dirty="0" smtClean="0">
                <a:solidFill>
                  <a:srgbClr val="000000"/>
                </a:solidFill>
              </a:rPr>
              <a:t>features </a:t>
            </a:r>
            <a:r>
              <a:rPr lang="en-US" sz="1400" dirty="0">
                <a:solidFill>
                  <a:srgbClr val="000000"/>
                </a:solidFill>
              </a:rPr>
              <a:t>retained may contribute more to the model </a:t>
            </a:r>
            <a:r>
              <a:rPr lang="en-US" sz="1400" dirty="0" smtClean="0">
                <a:solidFill>
                  <a:srgbClr val="000000"/>
                </a:solidFill>
              </a:rPr>
              <a:t>and </a:t>
            </a:r>
            <a:r>
              <a:rPr lang="en-US" sz="1400" dirty="0">
                <a:solidFill>
                  <a:srgbClr val="000000"/>
                </a:solidFill>
              </a:rPr>
              <a:t>poor clinical indications </a:t>
            </a:r>
            <a:r>
              <a:rPr lang="en-US" sz="1400" dirty="0" smtClean="0">
                <a:solidFill>
                  <a:srgbClr val="000000"/>
                </a:solidFill>
              </a:rPr>
              <a:t>removed would reduce </a:t>
            </a:r>
            <a:r>
              <a:rPr lang="en-US" sz="1400" dirty="0">
                <a:solidFill>
                  <a:srgbClr val="000000"/>
                </a:solidFill>
              </a:rPr>
              <a:t>the impact </a:t>
            </a:r>
            <a:r>
              <a:rPr lang="en-US" sz="1400" dirty="0" smtClean="0">
                <a:solidFill>
                  <a:srgbClr val="000000"/>
                </a:solidFill>
              </a:rPr>
              <a:t>on the model.</a:t>
            </a:r>
            <a:endParaRPr lang="en-US" sz="1400" b="0" i="0" dirty="0">
              <a:solidFill>
                <a:srgbClr val="000000"/>
              </a:solidFill>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85" y="685254"/>
            <a:ext cx="7335274" cy="3848637"/>
          </a:xfrm>
          <a:prstGeom prst="rect">
            <a:avLst/>
          </a:prstGeom>
        </p:spPr>
      </p:pic>
    </p:spTree>
    <p:extLst>
      <p:ext uri="{BB962C8B-B14F-4D97-AF65-F5344CB8AC3E}">
        <p14:creationId xmlns:p14="http://schemas.microsoft.com/office/powerpoint/2010/main" val="24664518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46F8C-5144-41F4-A25C-EE4B70D0C25A}"/>
              </a:ext>
            </a:extLst>
          </p:cNvPr>
          <p:cNvSpPr/>
          <p:nvPr/>
        </p:nvSpPr>
        <p:spPr>
          <a:xfrm>
            <a:off x="3680459" y="0"/>
            <a:ext cx="8511541"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 name="Text Placeholder 1"/>
          <p:cNvSpPr txBox="1">
            <a:spLocks/>
          </p:cNvSpPr>
          <p:nvPr/>
        </p:nvSpPr>
        <p:spPr>
          <a:xfrm>
            <a:off x="7724457" y="301410"/>
            <a:ext cx="2791143" cy="724247"/>
          </a:xfrm>
          <a:prstGeom prst="rect">
            <a:avLst/>
          </a:prstGeom>
        </p:spPr>
        <p:txBody>
          <a:bodyPr>
            <a:normAutofit/>
          </a:bodyPr>
          <a:lstStyle>
            <a:lvl1pPr marL="228607" indent="-228607" algn="l" defTabSz="914435"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27" indent="-228607" algn="l" defTabSz="91443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2" indent="-228607" algn="l" defTabSz="91443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0"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8"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5"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3"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27"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7"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None/>
            </a:pPr>
            <a:r>
              <a:rPr lang="en-US" dirty="0" smtClean="0"/>
              <a:t>Web Application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138" y="1847251"/>
            <a:ext cx="3524250" cy="3524250"/>
          </a:xfrm>
          <a:prstGeom prst="rect">
            <a:avLst/>
          </a:prstGeom>
        </p:spPr>
      </p:pic>
      <p:sp>
        <p:nvSpPr>
          <p:cNvPr id="4" name="TextBox 3"/>
          <p:cNvSpPr txBox="1"/>
          <p:nvPr/>
        </p:nvSpPr>
        <p:spPr>
          <a:xfrm>
            <a:off x="8304163" y="1159053"/>
            <a:ext cx="2057400" cy="369332"/>
          </a:xfrm>
          <a:prstGeom prst="rect">
            <a:avLst/>
          </a:prstGeom>
          <a:noFill/>
        </p:spPr>
        <p:txBody>
          <a:bodyPr wrap="square" rtlCol="0">
            <a:spAutoFit/>
          </a:bodyPr>
          <a:lstStyle/>
          <a:p>
            <a:r>
              <a:rPr lang="en-US" dirty="0" smtClean="0"/>
              <a:t>Hosted on Heroku</a:t>
            </a:r>
            <a:endParaRPr lang="en-MY" dirty="0"/>
          </a:p>
        </p:txBody>
      </p:sp>
      <p:sp>
        <p:nvSpPr>
          <p:cNvPr id="5" name="TextBox 4"/>
          <p:cNvSpPr txBox="1"/>
          <p:nvPr/>
        </p:nvSpPr>
        <p:spPr>
          <a:xfrm>
            <a:off x="6424448" y="5930084"/>
            <a:ext cx="5383924" cy="369332"/>
          </a:xfrm>
          <a:prstGeom prst="rect">
            <a:avLst/>
          </a:prstGeom>
          <a:noFill/>
        </p:spPr>
        <p:txBody>
          <a:bodyPr wrap="square" rtlCol="0">
            <a:spAutoFit/>
          </a:bodyPr>
          <a:lstStyle/>
          <a:p>
            <a:r>
              <a:rPr lang="en-US" dirty="0" smtClean="0"/>
              <a:t>This is an essential precursor to the mobile app!!!</a:t>
            </a:r>
            <a:endParaRPr lang="en-MY"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581" y="1066318"/>
            <a:ext cx="496582" cy="554801"/>
          </a:xfrm>
          <a:prstGeom prst="rect">
            <a:avLst/>
          </a:prstGeom>
        </p:spPr>
      </p:pic>
      <p:sp>
        <p:nvSpPr>
          <p:cNvPr id="8" name="Rectangle 7"/>
          <p:cNvSpPr/>
          <p:nvPr/>
        </p:nvSpPr>
        <p:spPr>
          <a:xfrm>
            <a:off x="6652309" y="5560752"/>
            <a:ext cx="4903907" cy="369332"/>
          </a:xfrm>
          <a:prstGeom prst="rect">
            <a:avLst/>
          </a:prstGeom>
        </p:spPr>
        <p:txBody>
          <a:bodyPr wrap="none">
            <a:spAutoFit/>
          </a:bodyPr>
          <a:lstStyle/>
          <a:p>
            <a:r>
              <a:rPr lang="en-MY" dirty="0"/>
              <a:t>https://health-prediction-heart.herokuapp.com/</a:t>
            </a:r>
          </a:p>
        </p:txBody>
      </p:sp>
    </p:spTree>
    <p:extLst>
      <p:ext uri="{BB962C8B-B14F-4D97-AF65-F5344CB8AC3E}">
        <p14:creationId xmlns:p14="http://schemas.microsoft.com/office/powerpoint/2010/main" val="3674524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83F6E4F5-498A-4B30-95DD-4D1128B779C9}"/>
              </a:ext>
            </a:extLst>
          </p:cNvPr>
          <p:cNvSpPr txBox="1">
            <a:spLocks/>
          </p:cNvSpPr>
          <p:nvPr/>
        </p:nvSpPr>
        <p:spPr>
          <a:xfrm>
            <a:off x="3485080" y="337053"/>
            <a:ext cx="5209063" cy="724247"/>
          </a:xfrm>
          <a:prstGeom prst="rect">
            <a:avLst/>
          </a:prstGeom>
        </p:spPr>
        <p:txBody>
          <a:bodyP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solidFill>
                  <a:schemeClr val="bg1"/>
                </a:solidFill>
              </a:rPr>
              <a:t>Mobile Application</a:t>
            </a:r>
            <a:endParaRPr lang="en-US" sz="4800" dirty="0">
              <a:solidFill>
                <a:schemeClr val="bg1"/>
              </a:solidFill>
            </a:endParaRPr>
          </a:p>
        </p:txBody>
      </p:sp>
      <p:grpSp>
        <p:nvGrpSpPr>
          <p:cNvPr id="6" name="Group 5">
            <a:extLst>
              <a:ext uri="{FF2B5EF4-FFF2-40B4-BE49-F238E27FC236}">
                <a16:creationId xmlns:a16="http://schemas.microsoft.com/office/drawing/2014/main" id="{C6227507-4384-40BE-B0B6-8BF634C08EFE}"/>
              </a:ext>
            </a:extLst>
          </p:cNvPr>
          <p:cNvGrpSpPr/>
          <p:nvPr/>
        </p:nvGrpSpPr>
        <p:grpSpPr>
          <a:xfrm rot="10800000" flipH="1" flipV="1">
            <a:off x="3330627" y="692807"/>
            <a:ext cx="6087170" cy="862288"/>
            <a:chOff x="-546915" y="4905446"/>
            <a:chExt cx="12102702" cy="1714429"/>
          </a:xfrm>
        </p:grpSpPr>
        <p:sp>
          <p:nvSpPr>
            <p:cNvPr id="7" name="Freeform: Shape 6">
              <a:extLst>
                <a:ext uri="{FF2B5EF4-FFF2-40B4-BE49-F238E27FC236}">
                  <a16:creationId xmlns:a16="http://schemas.microsoft.com/office/drawing/2014/main" id="{98F0CDC1-F1A9-400F-BF48-3AA532D7CE47}"/>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bg1"/>
            </a:solidFill>
            <a:ln w="6804" cap="flat">
              <a:noFill/>
              <a:prstDash val="solid"/>
              <a:miter/>
            </a:ln>
          </p:spPr>
          <p:txBody>
            <a:bodyPr rtlCol="0" anchor="ctr"/>
            <a:lstStyle/>
            <a:p>
              <a:endParaRPr lang="en-US" sz="1801"/>
            </a:p>
          </p:txBody>
        </p:sp>
        <p:grpSp>
          <p:nvGrpSpPr>
            <p:cNvPr id="8" name="Group 7">
              <a:extLst>
                <a:ext uri="{FF2B5EF4-FFF2-40B4-BE49-F238E27FC236}">
                  <a16:creationId xmlns:a16="http://schemas.microsoft.com/office/drawing/2014/main" id="{F071447E-8E9B-4185-8922-458D9857DB43}"/>
                </a:ext>
              </a:extLst>
            </p:cNvPr>
            <p:cNvGrpSpPr/>
            <p:nvPr/>
          </p:nvGrpSpPr>
          <p:grpSpPr>
            <a:xfrm>
              <a:off x="-546915" y="5658084"/>
              <a:ext cx="655355" cy="517912"/>
              <a:chOff x="5432791" y="5667609"/>
              <a:chExt cx="655355" cy="517912"/>
            </a:xfrm>
          </p:grpSpPr>
          <p:sp>
            <p:nvSpPr>
              <p:cNvPr id="10" name="Freeform: Shape 9">
                <a:extLst>
                  <a:ext uri="{FF2B5EF4-FFF2-40B4-BE49-F238E27FC236}">
                    <a16:creationId xmlns:a16="http://schemas.microsoft.com/office/drawing/2014/main" id="{82406FEA-84E2-487F-BA36-62E531272C5D}"/>
                  </a:ext>
                </a:extLst>
              </p:cNvPr>
              <p:cNvSpPr/>
              <p:nvPr/>
            </p:nvSpPr>
            <p:spPr>
              <a:xfrm>
                <a:off x="5432791"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bg1"/>
                </a:solidFill>
                <a:prstDash val="solid"/>
                <a:miter/>
              </a:ln>
            </p:spPr>
            <p:txBody>
              <a:bodyPr rtlCol="0" anchor="ctr"/>
              <a:lstStyle/>
              <a:p>
                <a:endParaRPr lang="en-US" sz="1801" dirty="0"/>
              </a:p>
            </p:txBody>
          </p:sp>
          <p:sp>
            <p:nvSpPr>
              <p:cNvPr id="11" name="Rectangle: Rounded Corners 10">
                <a:extLst>
                  <a:ext uri="{FF2B5EF4-FFF2-40B4-BE49-F238E27FC236}">
                    <a16:creationId xmlns:a16="http://schemas.microsoft.com/office/drawing/2014/main" id="{9C1EDDC0-82B0-4E58-8D82-901247B88564}"/>
                  </a:ext>
                </a:extLst>
              </p:cNvPr>
              <p:cNvSpPr/>
              <p:nvPr/>
            </p:nvSpPr>
            <p:spPr>
              <a:xfrm>
                <a:off x="5889619" y="5874289"/>
                <a:ext cx="198527" cy="12946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28C8AD76-D9D3-4C6A-B0DE-1E9002214349}"/>
                </a:ext>
              </a:extLst>
            </p:cNvPr>
            <p:cNvSpPr/>
            <p:nvPr/>
          </p:nvSpPr>
          <p:spPr>
            <a:xfrm>
              <a:off x="20266" y="5898145"/>
              <a:ext cx="7453959" cy="6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12" name="Oval 25">
            <a:extLst>
              <a:ext uri="{FF2B5EF4-FFF2-40B4-BE49-F238E27FC236}">
                <a16:creationId xmlns:a16="http://schemas.microsoft.com/office/drawing/2014/main" id="{F8B6133C-B0E5-4406-B4A4-3CD7CA1DB0D8}"/>
              </a:ext>
            </a:extLst>
          </p:cNvPr>
          <p:cNvSpPr/>
          <p:nvPr/>
        </p:nvSpPr>
        <p:spPr>
          <a:xfrm>
            <a:off x="966012" y="4869738"/>
            <a:ext cx="754393" cy="754393"/>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ko-KR" altLang="en-US" sz="1401" b="1" dirty="0"/>
          </a:p>
        </p:txBody>
      </p:sp>
      <p:sp>
        <p:nvSpPr>
          <p:cNvPr id="13" name="Oval 26">
            <a:extLst>
              <a:ext uri="{FF2B5EF4-FFF2-40B4-BE49-F238E27FC236}">
                <a16:creationId xmlns:a16="http://schemas.microsoft.com/office/drawing/2014/main" id="{00530637-5665-4A8E-9B3A-9D486C548792}"/>
              </a:ext>
            </a:extLst>
          </p:cNvPr>
          <p:cNvSpPr/>
          <p:nvPr/>
        </p:nvSpPr>
        <p:spPr>
          <a:xfrm>
            <a:off x="4727836" y="4869736"/>
            <a:ext cx="754393" cy="754393"/>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ko-KR" altLang="en-US" sz="1401" b="1" dirty="0"/>
          </a:p>
        </p:txBody>
      </p:sp>
      <p:sp>
        <p:nvSpPr>
          <p:cNvPr id="14" name="Oval 27">
            <a:extLst>
              <a:ext uri="{FF2B5EF4-FFF2-40B4-BE49-F238E27FC236}">
                <a16:creationId xmlns:a16="http://schemas.microsoft.com/office/drawing/2014/main" id="{053C5864-FBC4-4E4A-9086-1DA5BBB3E924}"/>
              </a:ext>
            </a:extLst>
          </p:cNvPr>
          <p:cNvSpPr/>
          <p:nvPr/>
        </p:nvSpPr>
        <p:spPr>
          <a:xfrm>
            <a:off x="2846924" y="4869736"/>
            <a:ext cx="754393" cy="754393"/>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ko-KR" altLang="en-US" sz="1401" b="1" dirty="0"/>
          </a:p>
        </p:txBody>
      </p:sp>
      <p:sp>
        <p:nvSpPr>
          <p:cNvPr id="18" name="TextBox 17">
            <a:extLst>
              <a:ext uri="{FF2B5EF4-FFF2-40B4-BE49-F238E27FC236}">
                <a16:creationId xmlns:a16="http://schemas.microsoft.com/office/drawing/2014/main" id="{DA1E9F94-D1D2-4F91-871E-B378351A8BE4}"/>
              </a:ext>
            </a:extLst>
          </p:cNvPr>
          <p:cNvSpPr txBox="1"/>
          <p:nvPr/>
        </p:nvSpPr>
        <p:spPr>
          <a:xfrm>
            <a:off x="594883" y="4333812"/>
            <a:ext cx="1496649" cy="307905"/>
          </a:xfrm>
          <a:prstGeom prst="rect">
            <a:avLst/>
          </a:prstGeom>
          <a:noFill/>
        </p:spPr>
        <p:txBody>
          <a:bodyPr wrap="square" rtlCol="0" anchor="ctr">
            <a:spAutoFit/>
          </a:bodyPr>
          <a:lstStyle/>
          <a:p>
            <a:pPr algn="ctr"/>
            <a:r>
              <a:rPr lang="en-US" altLang="ko-KR" sz="1401" b="1" dirty="0" smtClean="0">
                <a:cs typeface="Arial" pitchFamily="34" charset="0"/>
              </a:rPr>
              <a:t>Glide App</a:t>
            </a:r>
            <a:endParaRPr lang="ko-KR" altLang="en-US" sz="1401" b="1" dirty="0">
              <a:cs typeface="Arial" pitchFamily="34" charset="0"/>
            </a:endParaRPr>
          </a:p>
        </p:txBody>
      </p:sp>
      <p:sp>
        <p:nvSpPr>
          <p:cNvPr id="19" name="TextBox 18">
            <a:extLst>
              <a:ext uri="{FF2B5EF4-FFF2-40B4-BE49-F238E27FC236}">
                <a16:creationId xmlns:a16="http://schemas.microsoft.com/office/drawing/2014/main" id="{B285A59C-51CA-40DA-95D6-801E72BE832A}"/>
              </a:ext>
            </a:extLst>
          </p:cNvPr>
          <p:cNvSpPr txBox="1"/>
          <p:nvPr/>
        </p:nvSpPr>
        <p:spPr>
          <a:xfrm>
            <a:off x="2492529" y="4333812"/>
            <a:ext cx="1496649" cy="307905"/>
          </a:xfrm>
          <a:prstGeom prst="rect">
            <a:avLst/>
          </a:prstGeom>
          <a:noFill/>
        </p:spPr>
        <p:txBody>
          <a:bodyPr wrap="square" rtlCol="0" anchor="ctr">
            <a:spAutoFit/>
          </a:bodyPr>
          <a:lstStyle/>
          <a:p>
            <a:pPr algn="ctr"/>
            <a:r>
              <a:rPr lang="en-US" altLang="ko-KR" sz="1401" b="1" dirty="0" smtClean="0">
                <a:cs typeface="Arial" pitchFamily="34" charset="0"/>
              </a:rPr>
              <a:t>Integromat</a:t>
            </a:r>
            <a:endParaRPr lang="ko-KR" altLang="en-US" sz="1401" b="1" dirty="0">
              <a:cs typeface="Arial" pitchFamily="34" charset="0"/>
            </a:endParaRPr>
          </a:p>
        </p:txBody>
      </p:sp>
      <p:sp>
        <p:nvSpPr>
          <p:cNvPr id="20" name="TextBox 19">
            <a:extLst>
              <a:ext uri="{FF2B5EF4-FFF2-40B4-BE49-F238E27FC236}">
                <a16:creationId xmlns:a16="http://schemas.microsoft.com/office/drawing/2014/main" id="{492E6583-1687-4DAD-9756-D18B7A899A26}"/>
              </a:ext>
            </a:extLst>
          </p:cNvPr>
          <p:cNvSpPr txBox="1"/>
          <p:nvPr/>
        </p:nvSpPr>
        <p:spPr>
          <a:xfrm>
            <a:off x="4370753" y="4333812"/>
            <a:ext cx="1496649" cy="307905"/>
          </a:xfrm>
          <a:prstGeom prst="rect">
            <a:avLst/>
          </a:prstGeom>
          <a:noFill/>
        </p:spPr>
        <p:txBody>
          <a:bodyPr wrap="square" rtlCol="0" anchor="ctr">
            <a:spAutoFit/>
          </a:bodyPr>
          <a:lstStyle/>
          <a:p>
            <a:pPr algn="ctr"/>
            <a:r>
              <a:rPr lang="en-US" altLang="ko-KR" sz="1401" b="1" dirty="0" smtClean="0">
                <a:cs typeface="Arial" pitchFamily="34" charset="0"/>
              </a:rPr>
              <a:t>Google Sheet</a:t>
            </a:r>
            <a:endParaRPr lang="ko-KR" altLang="en-US" sz="1401" b="1" dirty="0">
              <a:cs typeface="Arial" pitchFamily="34" charset="0"/>
            </a:endParaRPr>
          </a:p>
        </p:txBody>
      </p:sp>
      <p:sp>
        <p:nvSpPr>
          <p:cNvPr id="22" name="Rectangle 18">
            <a:extLst>
              <a:ext uri="{FF2B5EF4-FFF2-40B4-BE49-F238E27FC236}">
                <a16:creationId xmlns:a16="http://schemas.microsoft.com/office/drawing/2014/main" id="{BFD298DB-4A2F-4B0C-A5B6-670C6628ABD3}"/>
              </a:ext>
            </a:extLst>
          </p:cNvPr>
          <p:cNvSpPr/>
          <p:nvPr/>
        </p:nvSpPr>
        <p:spPr>
          <a:xfrm>
            <a:off x="675043" y="5744493"/>
            <a:ext cx="1336329" cy="461665"/>
          </a:xfrm>
          <a:prstGeom prst="rect">
            <a:avLst/>
          </a:prstGeom>
        </p:spPr>
        <p:txBody>
          <a:bodyPr wrap="square">
            <a:spAutoFit/>
          </a:bodyPr>
          <a:lstStyle/>
          <a:p>
            <a:pPr algn="ctr"/>
            <a:r>
              <a:rPr lang="en-US" altLang="ko-KR" sz="1200" dirty="0" smtClean="0">
                <a:solidFill>
                  <a:schemeClr val="tx1">
                    <a:lumMod val="75000"/>
                    <a:lumOff val="25000"/>
                  </a:schemeClr>
                </a:solidFill>
              </a:rPr>
              <a:t>The main Platform</a:t>
            </a:r>
            <a:endParaRPr lang="en-US" altLang="ko-KR" sz="1200" dirty="0">
              <a:solidFill>
                <a:schemeClr val="tx1">
                  <a:lumMod val="75000"/>
                  <a:lumOff val="25000"/>
                </a:schemeClr>
              </a:solidFill>
            </a:endParaRPr>
          </a:p>
        </p:txBody>
      </p:sp>
      <p:sp>
        <p:nvSpPr>
          <p:cNvPr id="23" name="Rectangle 18">
            <a:extLst>
              <a:ext uri="{FF2B5EF4-FFF2-40B4-BE49-F238E27FC236}">
                <a16:creationId xmlns:a16="http://schemas.microsoft.com/office/drawing/2014/main" id="{23CC9C83-B283-40AD-A7A8-5C71C7A43DD6}"/>
              </a:ext>
            </a:extLst>
          </p:cNvPr>
          <p:cNvSpPr/>
          <p:nvPr/>
        </p:nvSpPr>
        <p:spPr>
          <a:xfrm>
            <a:off x="2555955" y="5744493"/>
            <a:ext cx="1336329" cy="830997"/>
          </a:xfrm>
          <a:prstGeom prst="rect">
            <a:avLst/>
          </a:prstGeom>
        </p:spPr>
        <p:txBody>
          <a:bodyPr wrap="square">
            <a:spAutoFit/>
          </a:bodyPr>
          <a:lstStyle/>
          <a:p>
            <a:pPr algn="ctr"/>
            <a:r>
              <a:rPr lang="en-US" altLang="ko-KR" sz="1200" dirty="0" smtClean="0">
                <a:solidFill>
                  <a:schemeClr val="tx1">
                    <a:lumMod val="75000"/>
                    <a:lumOff val="25000"/>
                  </a:schemeClr>
                </a:solidFill>
              </a:rPr>
              <a:t>The Web hook that connects Glide to Google Sheet</a:t>
            </a:r>
            <a:endParaRPr lang="en-US" altLang="ko-KR" sz="1200" dirty="0">
              <a:solidFill>
                <a:schemeClr val="tx1">
                  <a:lumMod val="75000"/>
                  <a:lumOff val="25000"/>
                </a:schemeClr>
              </a:solidFill>
            </a:endParaRPr>
          </a:p>
        </p:txBody>
      </p:sp>
      <p:sp>
        <p:nvSpPr>
          <p:cNvPr id="24" name="Rectangle 18">
            <a:extLst>
              <a:ext uri="{FF2B5EF4-FFF2-40B4-BE49-F238E27FC236}">
                <a16:creationId xmlns:a16="http://schemas.microsoft.com/office/drawing/2014/main" id="{8613C605-A676-468E-9879-5063CE52D7B2}"/>
              </a:ext>
            </a:extLst>
          </p:cNvPr>
          <p:cNvSpPr/>
          <p:nvPr/>
        </p:nvSpPr>
        <p:spPr>
          <a:xfrm>
            <a:off x="4370753" y="5757313"/>
            <a:ext cx="1496649" cy="461665"/>
          </a:xfrm>
          <a:prstGeom prst="rect">
            <a:avLst/>
          </a:prstGeom>
        </p:spPr>
        <p:txBody>
          <a:bodyPr wrap="square">
            <a:spAutoFit/>
          </a:bodyPr>
          <a:lstStyle/>
          <a:p>
            <a:pPr algn="ctr"/>
            <a:r>
              <a:rPr lang="en-US" altLang="ko-KR" sz="1200" dirty="0" smtClean="0">
                <a:solidFill>
                  <a:schemeClr val="tx1">
                    <a:lumMod val="75000"/>
                    <a:lumOff val="25000"/>
                  </a:schemeClr>
                </a:solidFill>
              </a:rPr>
              <a:t>The API caller and the database</a:t>
            </a:r>
            <a:endParaRPr lang="en-US" altLang="ko-KR" sz="1200" dirty="0">
              <a:solidFill>
                <a:schemeClr val="tx1">
                  <a:lumMod val="75000"/>
                  <a:lumOff val="25000"/>
                </a:schemeClr>
              </a:solidFill>
            </a:endParaRPr>
          </a:p>
        </p:txBody>
      </p:sp>
      <p:sp>
        <p:nvSpPr>
          <p:cNvPr id="25" name="TextBox 24">
            <a:extLst>
              <a:ext uri="{FF2B5EF4-FFF2-40B4-BE49-F238E27FC236}">
                <a16:creationId xmlns:a16="http://schemas.microsoft.com/office/drawing/2014/main" id="{7844404C-4CD1-4C4F-B982-FF056DEAE0CF}"/>
              </a:ext>
            </a:extLst>
          </p:cNvPr>
          <p:cNvSpPr txBox="1"/>
          <p:nvPr/>
        </p:nvSpPr>
        <p:spPr>
          <a:xfrm>
            <a:off x="675042" y="2332925"/>
            <a:ext cx="3394035" cy="369460"/>
          </a:xfrm>
          <a:prstGeom prst="rect">
            <a:avLst/>
          </a:prstGeom>
          <a:noFill/>
        </p:spPr>
        <p:txBody>
          <a:bodyPr wrap="square" rtlCol="0" anchor="ctr">
            <a:spAutoFit/>
          </a:bodyPr>
          <a:lstStyle/>
          <a:p>
            <a:r>
              <a:rPr lang="en-GB" altLang="ko-KR" sz="1801" b="1" dirty="0" smtClean="0">
                <a:solidFill>
                  <a:schemeClr val="bg1"/>
                </a:solidFill>
                <a:cs typeface="Arial" pitchFamily="34" charset="0"/>
              </a:rPr>
              <a:t>Heart Failure Diagnosis App</a:t>
            </a:r>
            <a:endParaRPr lang="ko-KR" altLang="en-US" sz="1801" b="1" dirty="0">
              <a:solidFill>
                <a:schemeClr val="bg1"/>
              </a:solidFill>
              <a:cs typeface="Arial" pitchFamily="34" charset="0"/>
            </a:endParaRPr>
          </a:p>
        </p:txBody>
      </p:sp>
      <p:sp>
        <p:nvSpPr>
          <p:cNvPr id="26" name="TextBox 25">
            <a:extLst>
              <a:ext uri="{FF2B5EF4-FFF2-40B4-BE49-F238E27FC236}">
                <a16:creationId xmlns:a16="http://schemas.microsoft.com/office/drawing/2014/main" id="{FC3BBEE0-39B2-467E-8654-0C5122AB8225}"/>
              </a:ext>
            </a:extLst>
          </p:cNvPr>
          <p:cNvSpPr txBox="1"/>
          <p:nvPr/>
        </p:nvSpPr>
        <p:spPr>
          <a:xfrm>
            <a:off x="675042" y="2788197"/>
            <a:ext cx="5740997" cy="646331"/>
          </a:xfrm>
          <a:prstGeom prst="rect">
            <a:avLst/>
          </a:prstGeom>
          <a:noFill/>
        </p:spPr>
        <p:txBody>
          <a:bodyPr wrap="square" rtlCol="0">
            <a:spAutoFit/>
          </a:bodyPr>
          <a:lstStyle/>
          <a:p>
            <a:pPr algn="just"/>
            <a:r>
              <a:rPr lang="en-US" altLang="ko-KR" sz="1200" dirty="0" smtClean="0">
                <a:solidFill>
                  <a:schemeClr val="bg1"/>
                </a:solidFill>
                <a:cs typeface="Arial" pitchFamily="34" charset="0"/>
              </a:rPr>
              <a:t>The final goal of the project is to develop an app that not only simplify the process of diagnosis but also provide a valuable second opinion to doctors on the spot. In addition to that, it serves as a great tool to aid and train new doctors.</a:t>
            </a:r>
            <a:endParaRPr lang="ko-KR" altLang="en-US" sz="1200" dirty="0">
              <a:solidFill>
                <a:schemeClr val="bg1"/>
              </a:solidFill>
              <a:cs typeface="Arial" pitchFamily="34" charset="0"/>
            </a:endParaRPr>
          </a:p>
        </p:txBody>
      </p:sp>
      <p:pic>
        <p:nvPicPr>
          <p:cNvPr id="2" name="Picture Placeholder 1"/>
          <p:cNvPicPr>
            <a:picLocks noGrp="1" noChangeAspect="1"/>
          </p:cNvPicPr>
          <p:nvPr>
            <p:ph type="pic" idx="12"/>
          </p:nvPr>
        </p:nvPicPr>
        <p:blipFill rotWithShape="1">
          <a:blip r:embed="rId2">
            <a:extLst>
              <a:ext uri="{28A0092B-C50C-407E-A947-70E740481C1C}">
                <a14:useLocalDpi xmlns:a14="http://schemas.microsoft.com/office/drawing/2010/main" val="0"/>
              </a:ext>
            </a:extLst>
          </a:blip>
          <a:srcRect t="-601" b="280"/>
          <a:stretch/>
        </p:blipFill>
        <p:spPr>
          <a:xfrm>
            <a:off x="8656692" y="2133600"/>
            <a:ext cx="2516133" cy="3067049"/>
          </a:xfrm>
          <a:prstGeom prst="rect">
            <a:avLst/>
          </a:prstGeom>
        </p:spPr>
      </p:pic>
      <p:pic>
        <p:nvPicPr>
          <p:cNvPr id="27" name="Picture Placeholder 26"/>
          <p:cNvPicPr>
            <a:picLocks noGrp="1" noChangeAspect="1"/>
          </p:cNvPicPr>
          <p:nvPr>
            <p:ph type="pic" idx="13"/>
          </p:nvPr>
        </p:nvPicPr>
        <p:blipFill rotWithShape="1">
          <a:blip r:embed="rId3" cstate="print">
            <a:extLst>
              <a:ext uri="{28A0092B-C50C-407E-A947-70E740481C1C}">
                <a14:useLocalDpi xmlns:a14="http://schemas.microsoft.com/office/drawing/2010/main" val="0"/>
              </a:ext>
            </a:extLst>
          </a:blip>
          <a:srcRect r="96"/>
          <a:stretch/>
        </p:blipFill>
        <p:spPr>
          <a:xfrm>
            <a:off x="6834352" y="3373821"/>
            <a:ext cx="1600200" cy="2360231"/>
          </a:xfrm>
        </p:spPr>
      </p:pic>
      <p:pic>
        <p:nvPicPr>
          <p:cNvPr id="28" name="Picture 27"/>
          <p:cNvPicPr>
            <a:picLocks noChangeAspect="1"/>
          </p:cNvPicPr>
          <p:nvPr/>
        </p:nvPicPr>
        <p:blipFill>
          <a:blip r:embed="rId4" cstate="print">
            <a:extLst>
              <a:ext uri="{BEBA8EAE-BF5A-486C-A8C5-ECC9F3942E4B}">
                <a14:imgProps xmlns:a14="http://schemas.microsoft.com/office/drawing/2010/main">
                  <a14:imgLayer r:embed="rId5">
                    <a14:imgEffect>
                      <a14:backgroundRemoval t="9697" b="95758" l="303" r="98485">
                        <a14:foregroundMark x1="35152" y1="27879" x2="36970" y2="73333"/>
                        <a14:foregroundMark x1="47273" y1="41818" x2="47273" y2="70909"/>
                        <a14:foregroundMark x1="46061" y1="23636" x2="46061" y2="23636"/>
                        <a14:foregroundMark x1="58485" y1="36364" x2="58485" y2="36364"/>
                        <a14:foregroundMark x1="84545" y1="24848" x2="84545" y2="24848"/>
                      </a14:backgroundRemoval>
                    </a14:imgEffect>
                  </a14:imgLayer>
                </a14:imgProps>
              </a:ext>
              <a:ext uri="{28A0092B-C50C-407E-A947-70E740481C1C}">
                <a14:useLocalDpi xmlns:a14="http://schemas.microsoft.com/office/drawing/2010/main" val="0"/>
              </a:ext>
            </a:extLst>
          </a:blip>
          <a:stretch>
            <a:fillRect/>
          </a:stretch>
        </p:blipFill>
        <p:spPr>
          <a:xfrm>
            <a:off x="1077250" y="5113953"/>
            <a:ext cx="531913" cy="265957"/>
          </a:xfrm>
          <a:prstGeom prst="rect">
            <a:avLst/>
          </a:prstGeom>
        </p:spPr>
      </p:pic>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ackgroundRemoval t="0" b="97727" l="0" r="100000">
                        <a14:foregroundMark x1="21739" y1="27979" x2="21739" y2="27979"/>
                        <a14:foregroundMark x1="48913" y1="33161" x2="48913" y2="50259"/>
                        <a14:foregroundMark x1="47826" y1="15026" x2="47826" y2="15026"/>
                        <a14:backgroundMark x1="87302" y1="9091" x2="87302" y2="9091"/>
                        <a14:backgroundMark x1="90476" y1="9848" x2="94444" y2="19697"/>
                        <a14:backgroundMark x1="3175" y1="15909" x2="23810" y2="2273"/>
                        <a14:backgroundMark x1="29365" y1="32576" x2="34921" y2="69697"/>
                        <a14:backgroundMark x1="70635" y1="35606" x2="70635" y2="66667"/>
                        <a14:backgroundMark x1="1587" y1="88636" x2="18254" y2="96212"/>
                        <a14:backgroundMark x1="82540" y1="95455" x2="96032" y2="85606"/>
                      </a14:backgroundRemoval>
                    </a14:imgEffect>
                  </a14:imgLayer>
                </a14:imgProps>
              </a:ext>
              <a:ext uri="{28A0092B-C50C-407E-A947-70E740481C1C}">
                <a14:useLocalDpi xmlns:a14="http://schemas.microsoft.com/office/drawing/2010/main" val="0"/>
              </a:ext>
            </a:extLst>
          </a:blip>
          <a:stretch>
            <a:fillRect/>
          </a:stretch>
        </p:blipFill>
        <p:spPr>
          <a:xfrm>
            <a:off x="2963160" y="4971610"/>
            <a:ext cx="521920" cy="547449"/>
          </a:xfrm>
          <a:prstGeom prst="rect">
            <a:avLst/>
          </a:prstGeom>
        </p:spPr>
      </p:pic>
      <p:pic>
        <p:nvPicPr>
          <p:cNvPr id="31" name="Picture 30"/>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17460" y1="18033" x2="17460" y2="18033"/>
                        <a14:foregroundMark x1="9524" y1="29508" x2="12698" y2="50820"/>
                        <a14:foregroundMark x1="7937" y1="63934" x2="26984" y2="88525"/>
                        <a14:foregroundMark x1="6349" y1="57377" x2="77778" y2="88525"/>
                        <a14:foregroundMark x1="4762" y1="36066" x2="30159" y2="3279"/>
                        <a14:foregroundMark x1="12698" y1="13115" x2="92063" y2="8197"/>
                        <a14:foregroundMark x1="73016" y1="11475" x2="88889" y2="55738"/>
                        <a14:foregroundMark x1="88889" y1="36066" x2="84127" y2="83607"/>
                      </a14:backgroundRemoval>
                    </a14:imgEffect>
                  </a14:imgLayer>
                </a14:imgProps>
              </a:ext>
              <a:ext uri="{28A0092B-C50C-407E-A947-70E740481C1C}">
                <a14:useLocalDpi xmlns:a14="http://schemas.microsoft.com/office/drawing/2010/main" val="0"/>
              </a:ext>
            </a:extLst>
          </a:blip>
          <a:stretch>
            <a:fillRect/>
          </a:stretch>
        </p:blipFill>
        <p:spPr>
          <a:xfrm>
            <a:off x="2174241" y="425199"/>
            <a:ext cx="967626" cy="936907"/>
          </a:xfrm>
          <a:prstGeom prst="rect">
            <a:avLst/>
          </a:prstGeom>
        </p:spPr>
      </p:pic>
      <p:pic>
        <p:nvPicPr>
          <p:cNvPr id="32" name="Picture 31"/>
          <p:cNvPicPr>
            <a:picLocks noChangeAspect="1"/>
          </p:cNvPicPr>
          <p:nvPr/>
        </p:nvPicPr>
        <p:blipFill>
          <a:blip r:embed="rId10" cstate="print">
            <a:extLst>
              <a:ext uri="{BEBA8EAE-BF5A-486C-A8C5-ECC9F3942E4B}">
                <a14:imgProps xmlns:a14="http://schemas.microsoft.com/office/drawing/2010/main">
                  <a14:imgLayer r:embed="rId11">
                    <a14:imgEffect>
                      <a14:backgroundRemoval t="0" b="98288" l="1905" r="100000">
                        <a14:foregroundMark x1="47143" y1="42123" x2="50952" y2="76712"/>
                        <a14:foregroundMark x1="19048" y1="47945" x2="72857" y2="77397"/>
                        <a14:foregroundMark x1="21905" y1="82192" x2="81905" y2="47260"/>
                        <a14:foregroundMark x1="67619" y1="45890" x2="74762" y2="79452"/>
                        <a14:foregroundMark x1="29048" y1="48630" x2="28095" y2="86644"/>
                        <a14:foregroundMark x1="17143" y1="78767" x2="80000" y2="78767"/>
                      </a14:backgroundRemoval>
                    </a14:imgEffect>
                  </a14:imgLayer>
                </a14:imgProps>
              </a:ext>
              <a:ext uri="{28A0092B-C50C-407E-A947-70E740481C1C}">
                <a14:useLocalDpi xmlns:a14="http://schemas.microsoft.com/office/drawing/2010/main" val="0"/>
              </a:ext>
            </a:extLst>
          </a:blip>
          <a:stretch>
            <a:fillRect/>
          </a:stretch>
        </p:blipFill>
        <p:spPr>
          <a:xfrm>
            <a:off x="4930693" y="5002920"/>
            <a:ext cx="348678" cy="484828"/>
          </a:xfrm>
          <a:prstGeom prst="rect">
            <a:avLst/>
          </a:prstGeom>
        </p:spPr>
      </p:pic>
      <p:sp>
        <p:nvSpPr>
          <p:cNvPr id="3" name="Rectangle 2"/>
          <p:cNvSpPr/>
          <p:nvPr/>
        </p:nvSpPr>
        <p:spPr>
          <a:xfrm>
            <a:off x="7364936" y="6218978"/>
            <a:ext cx="3813865" cy="369332"/>
          </a:xfrm>
          <a:prstGeom prst="rect">
            <a:avLst/>
          </a:prstGeom>
        </p:spPr>
        <p:txBody>
          <a:bodyPr wrap="none">
            <a:spAutoFit/>
          </a:bodyPr>
          <a:lstStyle/>
          <a:p>
            <a:r>
              <a:rPr lang="en-MY" dirty="0"/>
              <a:t>https://tired-street-7279.glideapp.io/</a:t>
            </a:r>
          </a:p>
        </p:txBody>
      </p:sp>
    </p:spTree>
    <p:extLst>
      <p:ext uri="{BB962C8B-B14F-4D97-AF65-F5344CB8AC3E}">
        <p14:creationId xmlns:p14="http://schemas.microsoft.com/office/powerpoint/2010/main" val="2128849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BC70A5-DE09-4CA1-A851-F847A7B07C9D}"/>
              </a:ext>
            </a:extLst>
          </p:cNvPr>
          <p:cNvSpPr/>
          <p:nvPr/>
        </p:nvSpPr>
        <p:spPr>
          <a:xfrm>
            <a:off x="0" y="3428999"/>
            <a:ext cx="12192000" cy="3429001"/>
          </a:xfrm>
          <a:prstGeom prst="rect">
            <a:avLst/>
          </a:prstGeom>
          <a:solidFill>
            <a:schemeClr val="accent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7" name="Oval 6">
            <a:extLst>
              <a:ext uri="{FF2B5EF4-FFF2-40B4-BE49-F238E27FC236}">
                <a16:creationId xmlns:a16="http://schemas.microsoft.com/office/drawing/2014/main" id="{2E261556-BD60-40D5-98FE-F4512912142B}"/>
              </a:ext>
            </a:extLst>
          </p:cNvPr>
          <p:cNvSpPr/>
          <p:nvPr/>
        </p:nvSpPr>
        <p:spPr>
          <a:xfrm>
            <a:off x="6460379" y="3920634"/>
            <a:ext cx="556818" cy="5568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8" name="TextBox 7">
            <a:extLst>
              <a:ext uri="{FF2B5EF4-FFF2-40B4-BE49-F238E27FC236}">
                <a16:creationId xmlns:a16="http://schemas.microsoft.com/office/drawing/2014/main" id="{9BD78498-3450-4D05-A46D-220156A2BCBB}"/>
              </a:ext>
            </a:extLst>
          </p:cNvPr>
          <p:cNvSpPr txBox="1"/>
          <p:nvPr/>
        </p:nvSpPr>
        <p:spPr>
          <a:xfrm>
            <a:off x="6500810" y="4002714"/>
            <a:ext cx="470000" cy="400110"/>
          </a:xfrm>
          <a:prstGeom prst="rect">
            <a:avLst/>
          </a:prstGeom>
          <a:noFill/>
        </p:spPr>
        <p:txBody>
          <a:bodyPr wrap="none" rtlCol="0">
            <a:spAutoFit/>
          </a:bodyPr>
          <a:lstStyle/>
          <a:p>
            <a:r>
              <a:rPr lang="en-US" altLang="ko-KR" sz="2000" b="1" dirty="0">
                <a:latin typeface="Arial" pitchFamily="34" charset="0"/>
                <a:cs typeface="Arial" pitchFamily="34" charset="0"/>
              </a:rPr>
              <a:t>01</a:t>
            </a:r>
            <a:endParaRPr lang="ko-KR" altLang="en-US" sz="2000" b="1" dirty="0">
              <a:latin typeface="Arial" pitchFamily="34" charset="0"/>
              <a:cs typeface="Arial" pitchFamily="34" charset="0"/>
            </a:endParaRPr>
          </a:p>
        </p:txBody>
      </p:sp>
      <p:sp>
        <p:nvSpPr>
          <p:cNvPr id="9" name="Oval 8">
            <a:extLst>
              <a:ext uri="{FF2B5EF4-FFF2-40B4-BE49-F238E27FC236}">
                <a16:creationId xmlns:a16="http://schemas.microsoft.com/office/drawing/2014/main" id="{E7C23A79-EC80-4A7F-B84D-303942489B59}"/>
              </a:ext>
            </a:extLst>
          </p:cNvPr>
          <p:cNvSpPr/>
          <p:nvPr/>
        </p:nvSpPr>
        <p:spPr>
          <a:xfrm>
            <a:off x="6460379" y="4914243"/>
            <a:ext cx="556818" cy="5568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10" name="TextBox 9">
            <a:extLst>
              <a:ext uri="{FF2B5EF4-FFF2-40B4-BE49-F238E27FC236}">
                <a16:creationId xmlns:a16="http://schemas.microsoft.com/office/drawing/2014/main" id="{3754F947-5E7E-45E2-AB62-5126B174C10E}"/>
              </a:ext>
            </a:extLst>
          </p:cNvPr>
          <p:cNvSpPr txBox="1"/>
          <p:nvPr/>
        </p:nvSpPr>
        <p:spPr>
          <a:xfrm>
            <a:off x="6500810" y="4996323"/>
            <a:ext cx="470000" cy="400110"/>
          </a:xfrm>
          <a:prstGeom prst="rect">
            <a:avLst/>
          </a:prstGeom>
          <a:noFill/>
        </p:spPr>
        <p:txBody>
          <a:bodyPr wrap="none" rtlCol="0">
            <a:spAutoFit/>
          </a:bodyPr>
          <a:lstStyle/>
          <a:p>
            <a:r>
              <a:rPr lang="en-US" altLang="ko-KR" sz="2000" b="1" dirty="0">
                <a:latin typeface="Arial" pitchFamily="34" charset="0"/>
                <a:cs typeface="Arial" pitchFamily="34" charset="0"/>
              </a:rPr>
              <a:t>02</a:t>
            </a:r>
            <a:endParaRPr lang="ko-KR" altLang="en-US" sz="2000" b="1" dirty="0">
              <a:latin typeface="Arial" pitchFamily="34" charset="0"/>
              <a:cs typeface="Arial" pitchFamily="34" charset="0"/>
            </a:endParaRPr>
          </a:p>
        </p:txBody>
      </p:sp>
      <p:sp>
        <p:nvSpPr>
          <p:cNvPr id="11" name="Oval 10">
            <a:extLst>
              <a:ext uri="{FF2B5EF4-FFF2-40B4-BE49-F238E27FC236}">
                <a16:creationId xmlns:a16="http://schemas.microsoft.com/office/drawing/2014/main" id="{2D0F0CE0-5C1A-4C99-85D7-05C488010BE8}"/>
              </a:ext>
            </a:extLst>
          </p:cNvPr>
          <p:cNvSpPr/>
          <p:nvPr/>
        </p:nvSpPr>
        <p:spPr>
          <a:xfrm>
            <a:off x="6460379" y="5907850"/>
            <a:ext cx="556818" cy="5568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12" name="TextBox 11">
            <a:extLst>
              <a:ext uri="{FF2B5EF4-FFF2-40B4-BE49-F238E27FC236}">
                <a16:creationId xmlns:a16="http://schemas.microsoft.com/office/drawing/2014/main" id="{605CFE66-9C56-4167-823A-1B42C9713DCB}"/>
              </a:ext>
            </a:extLst>
          </p:cNvPr>
          <p:cNvSpPr txBox="1"/>
          <p:nvPr/>
        </p:nvSpPr>
        <p:spPr>
          <a:xfrm>
            <a:off x="6500810" y="5989930"/>
            <a:ext cx="470000" cy="400110"/>
          </a:xfrm>
          <a:prstGeom prst="rect">
            <a:avLst/>
          </a:prstGeom>
          <a:noFill/>
        </p:spPr>
        <p:txBody>
          <a:bodyPr wrap="none" rtlCol="0">
            <a:spAutoFit/>
          </a:bodyPr>
          <a:lstStyle/>
          <a:p>
            <a:r>
              <a:rPr lang="en-US" altLang="ko-KR" sz="2000" b="1" dirty="0">
                <a:latin typeface="Arial" pitchFamily="34" charset="0"/>
                <a:cs typeface="Arial" pitchFamily="34" charset="0"/>
              </a:rPr>
              <a:t>03</a:t>
            </a:r>
            <a:endParaRPr lang="ko-KR" altLang="en-US" sz="2000" b="1" dirty="0">
              <a:latin typeface="Arial" pitchFamily="34" charset="0"/>
              <a:cs typeface="Arial" pitchFamily="34" charset="0"/>
            </a:endParaRPr>
          </a:p>
        </p:txBody>
      </p:sp>
      <p:sp>
        <p:nvSpPr>
          <p:cNvPr id="14" name="TextBox 13">
            <a:extLst>
              <a:ext uri="{FF2B5EF4-FFF2-40B4-BE49-F238E27FC236}">
                <a16:creationId xmlns:a16="http://schemas.microsoft.com/office/drawing/2014/main" id="{8ED05477-A12A-42F5-86AA-6FFF81C60838}"/>
              </a:ext>
            </a:extLst>
          </p:cNvPr>
          <p:cNvSpPr txBox="1"/>
          <p:nvPr/>
        </p:nvSpPr>
        <p:spPr>
          <a:xfrm>
            <a:off x="7057628" y="4826759"/>
            <a:ext cx="4921732" cy="830997"/>
          </a:xfrm>
          <a:prstGeom prst="rect">
            <a:avLst/>
          </a:prstGeom>
          <a:noFill/>
        </p:spPr>
        <p:txBody>
          <a:bodyPr wrap="square" rtlCol="0">
            <a:spAutoFit/>
          </a:bodyPr>
          <a:lstStyle/>
          <a:p>
            <a:pPr algn="just"/>
            <a:r>
              <a:rPr lang="en-US" altLang="ko-KR" sz="1200" dirty="0" smtClean="0">
                <a:solidFill>
                  <a:schemeClr val="bg1"/>
                </a:solidFill>
                <a:latin typeface="Arial" pitchFamily="34" charset="0"/>
                <a:cs typeface="Arial" pitchFamily="34" charset="0"/>
              </a:rPr>
              <a:t>Feature Re-selection didn’t work as intended possibly due to the limited number of features and instances. A larger dataset would potentially yield better result with conceivably higher performance quality as the meta leaners could gather more observations.</a:t>
            </a:r>
            <a:endParaRPr lang="ko-KR" altLang="en-US" sz="12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F1496B62-CAD5-4C8E-A707-FAF733E25670}"/>
              </a:ext>
            </a:extLst>
          </p:cNvPr>
          <p:cNvSpPr txBox="1"/>
          <p:nvPr/>
        </p:nvSpPr>
        <p:spPr>
          <a:xfrm>
            <a:off x="7057628" y="3863138"/>
            <a:ext cx="4921728" cy="646331"/>
          </a:xfrm>
          <a:prstGeom prst="rect">
            <a:avLst/>
          </a:prstGeom>
          <a:noFill/>
        </p:spPr>
        <p:txBody>
          <a:bodyPr wrap="square" rtlCol="0">
            <a:spAutoFit/>
          </a:bodyPr>
          <a:lstStyle/>
          <a:p>
            <a:pPr algn="just"/>
            <a:r>
              <a:rPr lang="en-US" sz="1200" dirty="0">
                <a:solidFill>
                  <a:schemeClr val="bg1"/>
                </a:solidFill>
              </a:rPr>
              <a:t>Overall, the Stacked Classifier with all of the features included scored the highest in all aspects, indicating the great potential of stacked ensemble algorithm in detecting heart failure!</a:t>
            </a:r>
          </a:p>
        </p:txBody>
      </p:sp>
      <p:sp>
        <p:nvSpPr>
          <p:cNvPr id="20" name="TextBox 19">
            <a:extLst>
              <a:ext uri="{FF2B5EF4-FFF2-40B4-BE49-F238E27FC236}">
                <a16:creationId xmlns:a16="http://schemas.microsoft.com/office/drawing/2014/main" id="{25E8BF3A-4C3A-4865-AFAD-823F925847FF}"/>
              </a:ext>
            </a:extLst>
          </p:cNvPr>
          <p:cNvSpPr txBox="1"/>
          <p:nvPr/>
        </p:nvSpPr>
        <p:spPr>
          <a:xfrm>
            <a:off x="7057628" y="5928375"/>
            <a:ext cx="4921728" cy="646331"/>
          </a:xfrm>
          <a:prstGeom prst="rect">
            <a:avLst/>
          </a:prstGeom>
          <a:noFill/>
        </p:spPr>
        <p:txBody>
          <a:bodyPr wrap="square" rtlCol="0">
            <a:spAutoFit/>
          </a:bodyPr>
          <a:lstStyle/>
          <a:p>
            <a:r>
              <a:rPr lang="en-US" altLang="ko-KR" sz="1200" dirty="0" smtClean="0">
                <a:solidFill>
                  <a:schemeClr val="bg1"/>
                </a:solidFill>
                <a:latin typeface="Arial" pitchFamily="34" charset="0"/>
                <a:cs typeface="Arial" pitchFamily="34" charset="0"/>
              </a:rPr>
              <a:t>The deployment of machine learning model to web/mobile application is a success as they were all capable of analyzing and predicting heart failure based on the clinical indication inputs.</a:t>
            </a:r>
            <a:endParaRPr lang="ko-KR" altLang="en-US" sz="1200" dirty="0">
              <a:solidFill>
                <a:schemeClr val="bg1"/>
              </a:solidFill>
              <a:latin typeface="Arial" pitchFamily="34" charset="0"/>
              <a:cs typeface="Arial" pitchFamily="34" charset="0"/>
            </a:endParaRPr>
          </a:p>
        </p:txBody>
      </p:sp>
      <p:sp>
        <p:nvSpPr>
          <p:cNvPr id="22" name="Oval 21">
            <a:extLst>
              <a:ext uri="{FF2B5EF4-FFF2-40B4-BE49-F238E27FC236}">
                <a16:creationId xmlns:a16="http://schemas.microsoft.com/office/drawing/2014/main" id="{CC1C58DC-3E3B-470A-A1C5-0221ACA58363}"/>
              </a:ext>
            </a:extLst>
          </p:cNvPr>
          <p:cNvSpPr/>
          <p:nvPr/>
        </p:nvSpPr>
        <p:spPr>
          <a:xfrm flipH="1">
            <a:off x="2718515" y="2918380"/>
            <a:ext cx="1341106" cy="13582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3" name="Oval 22">
            <a:extLst>
              <a:ext uri="{FF2B5EF4-FFF2-40B4-BE49-F238E27FC236}">
                <a16:creationId xmlns:a16="http://schemas.microsoft.com/office/drawing/2014/main" id="{8CB79069-619F-4440-894F-2F38D97634AD}"/>
              </a:ext>
            </a:extLst>
          </p:cNvPr>
          <p:cNvSpPr/>
          <p:nvPr/>
        </p:nvSpPr>
        <p:spPr>
          <a:xfrm flipH="1">
            <a:off x="1217648" y="2003025"/>
            <a:ext cx="1112075" cy="1108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4" name="Oval 23">
            <a:extLst>
              <a:ext uri="{FF2B5EF4-FFF2-40B4-BE49-F238E27FC236}">
                <a16:creationId xmlns:a16="http://schemas.microsoft.com/office/drawing/2014/main" id="{65D57C74-81E4-43CC-A7B4-4F3DCF9E6A66}"/>
              </a:ext>
            </a:extLst>
          </p:cNvPr>
          <p:cNvSpPr/>
          <p:nvPr/>
        </p:nvSpPr>
        <p:spPr>
          <a:xfrm flipH="1">
            <a:off x="2616250" y="1113537"/>
            <a:ext cx="836398" cy="842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31" name="Oval 36">
            <a:extLst>
              <a:ext uri="{FF2B5EF4-FFF2-40B4-BE49-F238E27FC236}">
                <a16:creationId xmlns:a16="http://schemas.microsoft.com/office/drawing/2014/main" id="{767C2ED9-F3E8-4403-B6F2-1DD111F1BFB0}"/>
              </a:ext>
            </a:extLst>
          </p:cNvPr>
          <p:cNvSpPr/>
          <p:nvPr/>
        </p:nvSpPr>
        <p:spPr>
          <a:xfrm flipH="1">
            <a:off x="1787033" y="243479"/>
            <a:ext cx="631737" cy="609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 name="TextBox 1">
            <a:extLst>
              <a:ext uri="{FF2B5EF4-FFF2-40B4-BE49-F238E27FC236}">
                <a16:creationId xmlns:a16="http://schemas.microsoft.com/office/drawing/2014/main" id="{4E442CD5-E887-4BC0-A447-2C9BD87CCF6D}"/>
              </a:ext>
            </a:extLst>
          </p:cNvPr>
          <p:cNvSpPr txBox="1"/>
          <p:nvPr/>
        </p:nvSpPr>
        <p:spPr>
          <a:xfrm>
            <a:off x="1566004" y="4964300"/>
            <a:ext cx="3655468" cy="923458"/>
          </a:xfrm>
          <a:prstGeom prst="rect">
            <a:avLst/>
          </a:prstGeom>
          <a:noFill/>
        </p:spPr>
        <p:txBody>
          <a:bodyPr wrap="square" rtlCol="0" anchor="ctr">
            <a:spAutoFit/>
          </a:bodyPr>
          <a:lstStyle/>
          <a:p>
            <a:r>
              <a:rPr lang="en-US" altLang="ko-KR" sz="5401" dirty="0" smtClean="0">
                <a:solidFill>
                  <a:schemeClr val="bg1"/>
                </a:solidFill>
                <a:cs typeface="Arial" pitchFamily="34" charset="0"/>
              </a:rPr>
              <a:t>Conclusion</a:t>
            </a:r>
            <a:endParaRPr lang="ko-KR" altLang="en-US" sz="5401" dirty="0">
              <a:solidFill>
                <a:schemeClr val="bg1"/>
              </a:solidFill>
              <a:cs typeface="Arial" pitchFamily="34" charset="0"/>
            </a:endParaRPr>
          </a:p>
        </p:txBody>
      </p:sp>
      <p:pic>
        <p:nvPicPr>
          <p:cNvPr id="35" name="Picture 3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17460" y1="18033" x2="17460" y2="18033"/>
                        <a14:foregroundMark x1="9524" y1="29508" x2="12698" y2="50820"/>
                        <a14:foregroundMark x1="7937" y1="63934" x2="26984" y2="88525"/>
                        <a14:foregroundMark x1="6349" y1="57377" x2="77778" y2="88525"/>
                        <a14:foregroundMark x1="4762" y1="36066" x2="30159" y2="3279"/>
                        <a14:foregroundMark x1="12698" y1="13115" x2="92063" y2="8197"/>
                        <a14:foregroundMark x1="73016" y1="11475" x2="88889" y2="55738"/>
                        <a14:foregroundMark x1="88889" y1="36066" x2="84127" y2="83607"/>
                      </a14:backgroundRemoval>
                    </a14:imgEffect>
                  </a14:imgLayer>
                </a14:imgProps>
              </a:ext>
              <a:ext uri="{28A0092B-C50C-407E-A947-70E740481C1C}">
                <a14:useLocalDpi xmlns:a14="http://schemas.microsoft.com/office/drawing/2010/main" val="0"/>
              </a:ext>
            </a:extLst>
          </a:blip>
          <a:stretch>
            <a:fillRect/>
          </a:stretch>
        </p:blipFill>
        <p:spPr>
          <a:xfrm>
            <a:off x="2940652" y="3156151"/>
            <a:ext cx="896832" cy="868360"/>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0559" y="2196357"/>
            <a:ext cx="646255" cy="722022"/>
          </a:xfrm>
          <a:prstGeom prst="rect">
            <a:avLst/>
          </a:prstGeom>
        </p:spPr>
      </p:pic>
      <p:pic>
        <p:nvPicPr>
          <p:cNvPr id="37" name="Picture 36"/>
          <p:cNvPicPr>
            <a:picLocks noChangeAspect="1"/>
          </p:cNvPicPr>
          <p:nvPr/>
        </p:nvPicPr>
        <p:blipFill>
          <a:blip r:embed="rId5">
            <a:extLst>
              <a:ext uri="{BEBA8EAE-BF5A-486C-A8C5-ECC9F3942E4B}">
                <a14:imgProps xmlns:a14="http://schemas.microsoft.com/office/drawing/2010/main">
                  <a14:imgLayer r:embed="rId6">
                    <a14:imgEffect>
                      <a14:backgroundRemoval t="0" b="98235" l="0" r="100000">
                        <a14:foregroundMark x1="85235" y1="20000" x2="87919" y2="22353"/>
                        <a14:foregroundMark x1="75839" y1="28235" x2="75839" y2="28235"/>
                        <a14:foregroundMark x1="69799" y1="19412" x2="69799" y2="19412"/>
                        <a14:foregroundMark x1="68456" y1="30588" x2="68456" y2="30588"/>
                        <a14:foregroundMark x1="83893" y1="24118" x2="83893" y2="24118"/>
                        <a14:foregroundMark x1="90604" y1="36471" x2="90604" y2="36471"/>
                        <a14:foregroundMark x1="94631" y1="37647" x2="94631" y2="37647"/>
                        <a14:foregroundMark x1="93960" y1="44118" x2="93960" y2="44118"/>
                        <a14:foregroundMark x1="88591" y1="41176" x2="88591" y2="41176"/>
                        <a14:foregroundMark x1="81208" y1="55294" x2="81208" y2="55294"/>
                        <a14:foregroundMark x1="67785" y1="52941" x2="67785" y2="52941"/>
                        <a14:foregroundMark x1="90604" y1="55882" x2="90604" y2="55882"/>
                        <a14:foregroundMark x1="91275" y1="65294" x2="91275" y2="65294"/>
                        <a14:foregroundMark x1="75839" y1="67647" x2="75839" y2="67647"/>
                        <a14:foregroundMark x1="68456" y1="82353" x2="68456" y2="82353"/>
                      </a14:backgroundRemoval>
                    </a14:imgEffect>
                  </a14:imgLayer>
                </a14:imgProps>
              </a:ext>
              <a:ext uri="{28A0092B-C50C-407E-A947-70E740481C1C}">
                <a14:useLocalDpi xmlns:a14="http://schemas.microsoft.com/office/drawing/2010/main" val="0"/>
              </a:ext>
            </a:extLst>
          </a:blip>
          <a:stretch>
            <a:fillRect/>
          </a:stretch>
        </p:blipFill>
        <p:spPr>
          <a:xfrm>
            <a:off x="2719457" y="1164824"/>
            <a:ext cx="629983" cy="718773"/>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4480" y="219704"/>
            <a:ext cx="684234" cy="684234"/>
          </a:xfrm>
          <a:prstGeom prst="rect">
            <a:avLst/>
          </a:prstGeom>
        </p:spPr>
      </p:pic>
    </p:spTree>
    <p:extLst>
      <p:ext uri="{BB962C8B-B14F-4D97-AF65-F5344CB8AC3E}">
        <p14:creationId xmlns:p14="http://schemas.microsoft.com/office/powerpoint/2010/main" val="3351495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410B6B-6011-421E-B292-D2F9EB28C1AF}"/>
              </a:ext>
            </a:extLst>
          </p:cNvPr>
          <p:cNvGrpSpPr/>
          <p:nvPr/>
        </p:nvGrpSpPr>
        <p:grpSpPr>
          <a:xfrm>
            <a:off x="-652519" y="3762837"/>
            <a:ext cx="12969199" cy="2665260"/>
            <a:chOff x="-491345" y="1077822"/>
            <a:chExt cx="10267188" cy="2109978"/>
          </a:xfrm>
        </p:grpSpPr>
        <p:grpSp>
          <p:nvGrpSpPr>
            <p:cNvPr id="6" name="Group 5">
              <a:extLst>
                <a:ext uri="{FF2B5EF4-FFF2-40B4-BE49-F238E27FC236}">
                  <a16:creationId xmlns:a16="http://schemas.microsoft.com/office/drawing/2014/main" id="{C394E979-B09C-4577-A5F2-9EB206B59E10}"/>
                </a:ext>
              </a:extLst>
            </p:cNvPr>
            <p:cNvGrpSpPr/>
            <p:nvPr/>
          </p:nvGrpSpPr>
          <p:grpSpPr>
            <a:xfrm>
              <a:off x="-491345" y="1077822"/>
              <a:ext cx="10267188" cy="2109978"/>
              <a:chOff x="-491345" y="1077822"/>
              <a:chExt cx="10267188" cy="2109978"/>
            </a:xfrm>
          </p:grpSpPr>
          <p:pic>
            <p:nvPicPr>
              <p:cNvPr id="7" name="Picture 6">
                <a:extLst>
                  <a:ext uri="{FF2B5EF4-FFF2-40B4-BE49-F238E27FC236}">
                    <a16:creationId xmlns:a16="http://schemas.microsoft.com/office/drawing/2014/main" id="{B474E62D-6D21-44E1-B7B1-8BBFB010617E}"/>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8" name="Freeform: Shape 7">
                <a:extLst>
                  <a:ext uri="{FF2B5EF4-FFF2-40B4-BE49-F238E27FC236}">
                    <a16:creationId xmlns:a16="http://schemas.microsoft.com/office/drawing/2014/main" id="{D928CE9C-1948-44F3-A7A6-B5C4C2E28A46}"/>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sz="1801" dirty="0"/>
              </a:p>
            </p:txBody>
          </p:sp>
          <p:pic>
            <p:nvPicPr>
              <p:cNvPr id="9" name="Picture 8">
                <a:extLst>
                  <a:ext uri="{FF2B5EF4-FFF2-40B4-BE49-F238E27FC236}">
                    <a16:creationId xmlns:a16="http://schemas.microsoft.com/office/drawing/2014/main" id="{444CE9DF-B4F5-4E54-B1DD-04A2FB9CA5E5}"/>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10" name="Freeform: Shape 9">
                <a:extLst>
                  <a:ext uri="{FF2B5EF4-FFF2-40B4-BE49-F238E27FC236}">
                    <a16:creationId xmlns:a16="http://schemas.microsoft.com/office/drawing/2014/main" id="{5DE13F53-8EF6-4B38-99FF-9CB84A6B2EBF}"/>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sz="1801"/>
              </a:p>
            </p:txBody>
          </p:sp>
          <p:pic>
            <p:nvPicPr>
              <p:cNvPr id="11" name="Picture 10">
                <a:extLst>
                  <a:ext uri="{FF2B5EF4-FFF2-40B4-BE49-F238E27FC236}">
                    <a16:creationId xmlns:a16="http://schemas.microsoft.com/office/drawing/2014/main" id="{8404E05A-C550-48DC-AF23-091129FB9E93}"/>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2" name="Freeform: Shape 11">
                <a:extLst>
                  <a:ext uri="{FF2B5EF4-FFF2-40B4-BE49-F238E27FC236}">
                    <a16:creationId xmlns:a16="http://schemas.microsoft.com/office/drawing/2014/main" id="{3266C0E3-1F97-4E8A-BE13-09E8C68B1D30}"/>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sz="1801"/>
              </a:p>
            </p:txBody>
          </p:sp>
          <p:pic>
            <p:nvPicPr>
              <p:cNvPr id="13" name="Picture 12">
                <a:extLst>
                  <a:ext uri="{FF2B5EF4-FFF2-40B4-BE49-F238E27FC236}">
                    <a16:creationId xmlns:a16="http://schemas.microsoft.com/office/drawing/2014/main" id="{DD326577-A8A2-481E-B73B-DE69E270811B}"/>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4" name="Freeform: Shape 13">
                <a:extLst>
                  <a:ext uri="{FF2B5EF4-FFF2-40B4-BE49-F238E27FC236}">
                    <a16:creationId xmlns:a16="http://schemas.microsoft.com/office/drawing/2014/main" id="{0EDF3D62-F28A-44E5-ABCD-94F0110C155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sz="1801"/>
              </a:p>
            </p:txBody>
          </p:sp>
          <p:pic>
            <p:nvPicPr>
              <p:cNvPr id="15" name="Picture 14">
                <a:extLst>
                  <a:ext uri="{FF2B5EF4-FFF2-40B4-BE49-F238E27FC236}">
                    <a16:creationId xmlns:a16="http://schemas.microsoft.com/office/drawing/2014/main" id="{CE380E09-C093-4D1D-A08A-845BC9523EF6}"/>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6" name="Freeform: Shape 15">
                <a:extLst>
                  <a:ext uri="{FF2B5EF4-FFF2-40B4-BE49-F238E27FC236}">
                    <a16:creationId xmlns:a16="http://schemas.microsoft.com/office/drawing/2014/main" id="{DCF3A511-9611-4093-B594-6AE2F05BE879}"/>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sz="1801"/>
              </a:p>
            </p:txBody>
          </p:sp>
          <p:pic>
            <p:nvPicPr>
              <p:cNvPr id="17" name="Picture 16">
                <a:extLst>
                  <a:ext uri="{FF2B5EF4-FFF2-40B4-BE49-F238E27FC236}">
                    <a16:creationId xmlns:a16="http://schemas.microsoft.com/office/drawing/2014/main" id="{2F51158A-E743-48FC-8224-04B98F0CECE2}"/>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8" name="Freeform: Shape 17">
                <a:extLst>
                  <a:ext uri="{FF2B5EF4-FFF2-40B4-BE49-F238E27FC236}">
                    <a16:creationId xmlns:a16="http://schemas.microsoft.com/office/drawing/2014/main" id="{1992C31C-769C-4343-961C-733B5FE310C1}"/>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sz="1801"/>
              </a:p>
            </p:txBody>
          </p:sp>
          <p:pic>
            <p:nvPicPr>
              <p:cNvPr id="19" name="Picture 18">
                <a:extLst>
                  <a:ext uri="{FF2B5EF4-FFF2-40B4-BE49-F238E27FC236}">
                    <a16:creationId xmlns:a16="http://schemas.microsoft.com/office/drawing/2014/main" id="{69CFF72F-5045-4C23-9D3C-8504DD17011E}"/>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0" name="Freeform: Shape 19">
                <a:extLst>
                  <a:ext uri="{FF2B5EF4-FFF2-40B4-BE49-F238E27FC236}">
                    <a16:creationId xmlns:a16="http://schemas.microsoft.com/office/drawing/2014/main" id="{F38C6726-09E0-496A-8529-AFDF0C58F1CF}"/>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sz="1801"/>
              </a:p>
            </p:txBody>
          </p:sp>
          <p:pic>
            <p:nvPicPr>
              <p:cNvPr id="21" name="Picture 20">
                <a:extLst>
                  <a:ext uri="{FF2B5EF4-FFF2-40B4-BE49-F238E27FC236}">
                    <a16:creationId xmlns:a16="http://schemas.microsoft.com/office/drawing/2014/main" id="{22948EA9-DAD6-4BB2-A566-24B2D3CE3217}"/>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2" name="Freeform: Shape 21">
                <a:extLst>
                  <a:ext uri="{FF2B5EF4-FFF2-40B4-BE49-F238E27FC236}">
                    <a16:creationId xmlns:a16="http://schemas.microsoft.com/office/drawing/2014/main" id="{25EBC715-8A01-447B-964A-23145C52B0CB}"/>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sz="1801"/>
              </a:p>
            </p:txBody>
          </p:sp>
          <p:pic>
            <p:nvPicPr>
              <p:cNvPr id="23" name="Picture 22">
                <a:extLst>
                  <a:ext uri="{FF2B5EF4-FFF2-40B4-BE49-F238E27FC236}">
                    <a16:creationId xmlns:a16="http://schemas.microsoft.com/office/drawing/2014/main" id="{1D81EE9D-D152-4232-9D73-C3AB9943D9FA}"/>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24" name="Freeform: Shape 23">
                <a:extLst>
                  <a:ext uri="{FF2B5EF4-FFF2-40B4-BE49-F238E27FC236}">
                    <a16:creationId xmlns:a16="http://schemas.microsoft.com/office/drawing/2014/main" id="{C177518C-AC45-48B6-8670-ABF6FEDA4A9C}"/>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sz="1801"/>
              </a:p>
            </p:txBody>
          </p:sp>
          <p:pic>
            <p:nvPicPr>
              <p:cNvPr id="25" name="Picture 24">
                <a:extLst>
                  <a:ext uri="{FF2B5EF4-FFF2-40B4-BE49-F238E27FC236}">
                    <a16:creationId xmlns:a16="http://schemas.microsoft.com/office/drawing/2014/main" id="{EC41258C-6DBC-474E-95C3-8577E3B9BE98}"/>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6" name="Freeform: Shape 25">
                <a:extLst>
                  <a:ext uri="{FF2B5EF4-FFF2-40B4-BE49-F238E27FC236}">
                    <a16:creationId xmlns:a16="http://schemas.microsoft.com/office/drawing/2014/main" id="{F0AC16D1-7106-4E06-9F10-E08171AD3548}"/>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sz="1801"/>
              </a:p>
            </p:txBody>
          </p:sp>
          <p:pic>
            <p:nvPicPr>
              <p:cNvPr id="27" name="Picture 26">
                <a:extLst>
                  <a:ext uri="{FF2B5EF4-FFF2-40B4-BE49-F238E27FC236}">
                    <a16:creationId xmlns:a16="http://schemas.microsoft.com/office/drawing/2014/main" id="{87B65909-BFEA-4557-A8F7-1368CD7775DC}"/>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8" name="Freeform: Shape 27">
                <a:extLst>
                  <a:ext uri="{FF2B5EF4-FFF2-40B4-BE49-F238E27FC236}">
                    <a16:creationId xmlns:a16="http://schemas.microsoft.com/office/drawing/2014/main" id="{71F27F21-3210-4737-9FFC-A902445BB4B7}"/>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sz="1801"/>
              </a:p>
            </p:txBody>
          </p:sp>
          <p:sp>
            <p:nvSpPr>
              <p:cNvPr id="29" name="Freeform: Shape 28">
                <a:extLst>
                  <a:ext uri="{FF2B5EF4-FFF2-40B4-BE49-F238E27FC236}">
                    <a16:creationId xmlns:a16="http://schemas.microsoft.com/office/drawing/2014/main" id="{9EDCAEA2-8FB6-4956-9BA3-45DD62347B87}"/>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30" name="Freeform: Shape 29">
                <a:extLst>
                  <a:ext uri="{FF2B5EF4-FFF2-40B4-BE49-F238E27FC236}">
                    <a16:creationId xmlns:a16="http://schemas.microsoft.com/office/drawing/2014/main" id="{17780A0A-DCB2-4EF2-A847-4F54A38FCEA6}"/>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31" name="Freeform: Shape 30">
                <a:extLst>
                  <a:ext uri="{FF2B5EF4-FFF2-40B4-BE49-F238E27FC236}">
                    <a16:creationId xmlns:a16="http://schemas.microsoft.com/office/drawing/2014/main" id="{23622B21-3B6F-4407-8482-809005EA2ADD}"/>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32" name="Freeform: Shape 31">
                <a:extLst>
                  <a:ext uri="{FF2B5EF4-FFF2-40B4-BE49-F238E27FC236}">
                    <a16:creationId xmlns:a16="http://schemas.microsoft.com/office/drawing/2014/main" id="{F61E8961-28AD-4CC1-83B6-6CC96EA62D9F}"/>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33" name="Freeform: Shape 32">
                <a:extLst>
                  <a:ext uri="{FF2B5EF4-FFF2-40B4-BE49-F238E27FC236}">
                    <a16:creationId xmlns:a16="http://schemas.microsoft.com/office/drawing/2014/main" id="{D59281B8-AFE7-40CB-B94F-B556AFF30842}"/>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34" name="Freeform: Shape 33">
                <a:extLst>
                  <a:ext uri="{FF2B5EF4-FFF2-40B4-BE49-F238E27FC236}">
                    <a16:creationId xmlns:a16="http://schemas.microsoft.com/office/drawing/2014/main" id="{FB7730AD-88C3-470D-95EE-6C592180BF8E}"/>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35" name="Freeform: Shape 34">
                <a:extLst>
                  <a:ext uri="{FF2B5EF4-FFF2-40B4-BE49-F238E27FC236}">
                    <a16:creationId xmlns:a16="http://schemas.microsoft.com/office/drawing/2014/main" id="{312EC327-9CE2-4E3E-995D-9523741564B3}"/>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36" name="Freeform: Shape 35">
                <a:extLst>
                  <a:ext uri="{FF2B5EF4-FFF2-40B4-BE49-F238E27FC236}">
                    <a16:creationId xmlns:a16="http://schemas.microsoft.com/office/drawing/2014/main" id="{664F6B07-D79E-40C5-9370-27572517835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37" name="Freeform: Shape 36">
                <a:extLst>
                  <a:ext uri="{FF2B5EF4-FFF2-40B4-BE49-F238E27FC236}">
                    <a16:creationId xmlns:a16="http://schemas.microsoft.com/office/drawing/2014/main" id="{1142BC9D-D39A-498C-870F-CA011B16C9D5}"/>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38" name="Freeform: Shape 37">
                <a:extLst>
                  <a:ext uri="{FF2B5EF4-FFF2-40B4-BE49-F238E27FC236}">
                    <a16:creationId xmlns:a16="http://schemas.microsoft.com/office/drawing/2014/main" id="{076D3A2E-7DF4-4EED-8D92-6C36414E8717}"/>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39" name="Freeform: Shape 38">
                <a:extLst>
                  <a:ext uri="{FF2B5EF4-FFF2-40B4-BE49-F238E27FC236}">
                    <a16:creationId xmlns:a16="http://schemas.microsoft.com/office/drawing/2014/main" id="{466690D1-41D4-4E17-9F36-4685D44FD95E}"/>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40" name="Freeform: Shape 39">
                <a:extLst>
                  <a:ext uri="{FF2B5EF4-FFF2-40B4-BE49-F238E27FC236}">
                    <a16:creationId xmlns:a16="http://schemas.microsoft.com/office/drawing/2014/main" id="{9BED3960-5180-4AAA-80BD-DB951F6087FF}"/>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41" name="Freeform: Shape 40">
                <a:extLst>
                  <a:ext uri="{FF2B5EF4-FFF2-40B4-BE49-F238E27FC236}">
                    <a16:creationId xmlns:a16="http://schemas.microsoft.com/office/drawing/2014/main" id="{D32F97BE-7DF7-47A9-BBD0-3F612C6B8108}"/>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42" name="Freeform: Shape 41">
                <a:extLst>
                  <a:ext uri="{FF2B5EF4-FFF2-40B4-BE49-F238E27FC236}">
                    <a16:creationId xmlns:a16="http://schemas.microsoft.com/office/drawing/2014/main" id="{4CBA1E20-2419-43C3-B456-E71DAB21F9CC}"/>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43" name="Freeform: Shape 42">
                <a:extLst>
                  <a:ext uri="{FF2B5EF4-FFF2-40B4-BE49-F238E27FC236}">
                    <a16:creationId xmlns:a16="http://schemas.microsoft.com/office/drawing/2014/main" id="{287A11D9-84D4-462F-B4C5-66115E6124A9}"/>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44" name="Freeform: Shape 43">
                <a:extLst>
                  <a:ext uri="{FF2B5EF4-FFF2-40B4-BE49-F238E27FC236}">
                    <a16:creationId xmlns:a16="http://schemas.microsoft.com/office/drawing/2014/main" id="{792FCEAB-A000-4946-943B-A214BDE3E562}"/>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45" name="Freeform: Shape 44">
                <a:extLst>
                  <a:ext uri="{FF2B5EF4-FFF2-40B4-BE49-F238E27FC236}">
                    <a16:creationId xmlns:a16="http://schemas.microsoft.com/office/drawing/2014/main" id="{5521403E-7E4A-4D69-99E3-E970DE2EEEB7}"/>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46" name="Freeform: Shape 45">
                <a:extLst>
                  <a:ext uri="{FF2B5EF4-FFF2-40B4-BE49-F238E27FC236}">
                    <a16:creationId xmlns:a16="http://schemas.microsoft.com/office/drawing/2014/main" id="{560DA077-A86D-4C5E-A109-0CD4D25C15AC}"/>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47" name="Freeform: Shape 46">
                <a:extLst>
                  <a:ext uri="{FF2B5EF4-FFF2-40B4-BE49-F238E27FC236}">
                    <a16:creationId xmlns:a16="http://schemas.microsoft.com/office/drawing/2014/main" id="{1E5E8354-4811-4A2B-B804-87E9E34AA435}"/>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48" name="Freeform: Shape 47">
                <a:extLst>
                  <a:ext uri="{FF2B5EF4-FFF2-40B4-BE49-F238E27FC236}">
                    <a16:creationId xmlns:a16="http://schemas.microsoft.com/office/drawing/2014/main" id="{98091443-1C9A-4177-A133-4E59C7496804}"/>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49" name="Freeform: Shape 48">
                <a:extLst>
                  <a:ext uri="{FF2B5EF4-FFF2-40B4-BE49-F238E27FC236}">
                    <a16:creationId xmlns:a16="http://schemas.microsoft.com/office/drawing/2014/main" id="{12A171E5-2C42-425D-A986-C20E6895EC2A}"/>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50" name="Freeform: Shape 49">
                <a:extLst>
                  <a:ext uri="{FF2B5EF4-FFF2-40B4-BE49-F238E27FC236}">
                    <a16:creationId xmlns:a16="http://schemas.microsoft.com/office/drawing/2014/main" id="{00862ADA-C0A9-4A15-9EA8-24FF9446A7E3}"/>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51" name="Freeform: Shape 50">
                <a:extLst>
                  <a:ext uri="{FF2B5EF4-FFF2-40B4-BE49-F238E27FC236}">
                    <a16:creationId xmlns:a16="http://schemas.microsoft.com/office/drawing/2014/main" id="{AC72DF8A-B9C9-440C-8886-CF7F39063B84}"/>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52" name="Freeform: Shape 51">
                <a:extLst>
                  <a:ext uri="{FF2B5EF4-FFF2-40B4-BE49-F238E27FC236}">
                    <a16:creationId xmlns:a16="http://schemas.microsoft.com/office/drawing/2014/main" id="{2E23715B-EFB6-463F-814D-367600B33C79}"/>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53" name="Freeform: Shape 52">
                <a:extLst>
                  <a:ext uri="{FF2B5EF4-FFF2-40B4-BE49-F238E27FC236}">
                    <a16:creationId xmlns:a16="http://schemas.microsoft.com/office/drawing/2014/main" id="{EC78FEBB-A3EA-4CC6-A652-1DCF74D5C81A}"/>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54" name="Freeform: Shape 53">
                <a:extLst>
                  <a:ext uri="{FF2B5EF4-FFF2-40B4-BE49-F238E27FC236}">
                    <a16:creationId xmlns:a16="http://schemas.microsoft.com/office/drawing/2014/main" id="{FBEFF9F5-6376-41F2-8939-F8097772054D}"/>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55" name="Freeform: Shape 54">
                <a:extLst>
                  <a:ext uri="{FF2B5EF4-FFF2-40B4-BE49-F238E27FC236}">
                    <a16:creationId xmlns:a16="http://schemas.microsoft.com/office/drawing/2014/main" id="{69F6A752-08BD-46E4-B973-A81A6F32AC2E}"/>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56" name="Freeform: Shape 55">
                <a:extLst>
                  <a:ext uri="{FF2B5EF4-FFF2-40B4-BE49-F238E27FC236}">
                    <a16:creationId xmlns:a16="http://schemas.microsoft.com/office/drawing/2014/main" id="{D6984086-B98C-4320-B1F9-30B281E4899B}"/>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sz="1801"/>
              </a:p>
            </p:txBody>
          </p:sp>
          <p:sp>
            <p:nvSpPr>
              <p:cNvPr id="57" name="Freeform: Shape 56">
                <a:extLst>
                  <a:ext uri="{FF2B5EF4-FFF2-40B4-BE49-F238E27FC236}">
                    <a16:creationId xmlns:a16="http://schemas.microsoft.com/office/drawing/2014/main" id="{EFA6350A-81D4-4A1B-9D09-88766B50BAB0}"/>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sz="1801"/>
              </a:p>
            </p:txBody>
          </p:sp>
        </p:grpSp>
        <p:sp>
          <p:nvSpPr>
            <p:cNvPr id="58" name="Oval 50">
              <a:extLst>
                <a:ext uri="{FF2B5EF4-FFF2-40B4-BE49-F238E27FC236}">
                  <a16:creationId xmlns:a16="http://schemas.microsoft.com/office/drawing/2014/main" id="{0E6456BA-AC71-4096-83DA-EA702E023A85}"/>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Heart 17">
              <a:extLst>
                <a:ext uri="{FF2B5EF4-FFF2-40B4-BE49-F238E27FC236}">
                  <a16:creationId xmlns:a16="http://schemas.microsoft.com/office/drawing/2014/main" id="{6073EECC-4242-4E2B-B1F1-DE00F9AF9DC8}"/>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Rounded Rectangle 25">
              <a:extLst>
                <a:ext uri="{FF2B5EF4-FFF2-40B4-BE49-F238E27FC236}">
                  <a16:creationId xmlns:a16="http://schemas.microsoft.com/office/drawing/2014/main" id="{11F58AA1-3539-4E8B-B0FB-7802210163F6}"/>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Chord 32">
              <a:extLst>
                <a:ext uri="{FF2B5EF4-FFF2-40B4-BE49-F238E27FC236}">
                  <a16:creationId xmlns:a16="http://schemas.microsoft.com/office/drawing/2014/main" id="{21A0C472-AAC4-49A9-948D-97723C0A5ADF}"/>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Rounded Rectangle 40">
              <a:extLst>
                <a:ext uri="{FF2B5EF4-FFF2-40B4-BE49-F238E27FC236}">
                  <a16:creationId xmlns:a16="http://schemas.microsoft.com/office/drawing/2014/main" id="{5820F5DC-6F22-43B6-9A5C-8EC86264E369}"/>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Rounded Rectangle 17">
              <a:extLst>
                <a:ext uri="{FF2B5EF4-FFF2-40B4-BE49-F238E27FC236}">
                  <a16:creationId xmlns:a16="http://schemas.microsoft.com/office/drawing/2014/main" id="{5C3A7F7C-87B3-47C9-AC4C-2A684ED633DE}"/>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25">
              <a:extLst>
                <a:ext uri="{FF2B5EF4-FFF2-40B4-BE49-F238E27FC236}">
                  <a16:creationId xmlns:a16="http://schemas.microsoft.com/office/drawing/2014/main" id="{8A8A0221-2C80-4C4D-8D2D-E1EBBC66D5AA}"/>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Block Arc 20">
              <a:extLst>
                <a:ext uri="{FF2B5EF4-FFF2-40B4-BE49-F238E27FC236}">
                  <a16:creationId xmlns:a16="http://schemas.microsoft.com/office/drawing/2014/main" id="{D2A491B2-B970-4632-8510-227152B05F51}"/>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6" name="Trapezoid 28">
              <a:extLst>
                <a:ext uri="{FF2B5EF4-FFF2-40B4-BE49-F238E27FC236}">
                  <a16:creationId xmlns:a16="http://schemas.microsoft.com/office/drawing/2014/main" id="{9788695E-8B6F-48E1-A450-8299D4F5B266}"/>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ko-KR" altLang="en-US" sz="2700"/>
            </a:p>
          </p:txBody>
        </p:sp>
      </p:grpSp>
      <p:sp>
        <p:nvSpPr>
          <p:cNvPr id="68" name="Right Triangle 67">
            <a:extLst>
              <a:ext uri="{FF2B5EF4-FFF2-40B4-BE49-F238E27FC236}">
                <a16:creationId xmlns:a16="http://schemas.microsoft.com/office/drawing/2014/main" id="{61D906CB-6F00-4313-8BF4-8D6F73FCA564}"/>
              </a:ext>
            </a:extLst>
          </p:cNvPr>
          <p:cNvSpPr/>
          <p:nvPr/>
        </p:nvSpPr>
        <p:spPr>
          <a:xfrm>
            <a:off x="-13739" y="0"/>
            <a:ext cx="6520938" cy="6858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 name="Rectangle 2">
            <a:extLst>
              <a:ext uri="{FF2B5EF4-FFF2-40B4-BE49-F238E27FC236}">
                <a16:creationId xmlns:a16="http://schemas.microsoft.com/office/drawing/2014/main" id="{4CD23C1A-BE80-4BAB-9EFD-3E2A28811B74}"/>
              </a:ext>
            </a:extLst>
          </p:cNvPr>
          <p:cNvSpPr/>
          <p:nvPr/>
        </p:nvSpPr>
        <p:spPr>
          <a:xfrm>
            <a:off x="2593076" y="765885"/>
            <a:ext cx="9598777" cy="24020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 name="TextBox 3">
            <a:extLst>
              <a:ext uri="{FF2B5EF4-FFF2-40B4-BE49-F238E27FC236}">
                <a16:creationId xmlns:a16="http://schemas.microsoft.com/office/drawing/2014/main" id="{DF691C40-340A-44BC-A6B3-C3A20A9ED913}"/>
              </a:ext>
            </a:extLst>
          </p:cNvPr>
          <p:cNvSpPr txBox="1"/>
          <p:nvPr/>
        </p:nvSpPr>
        <p:spPr>
          <a:xfrm>
            <a:off x="4456041" y="1459066"/>
            <a:ext cx="7729182" cy="1015663"/>
          </a:xfrm>
          <a:prstGeom prst="rect">
            <a:avLst/>
          </a:prstGeom>
          <a:noFill/>
        </p:spPr>
        <p:txBody>
          <a:bodyPr wrap="square" rtlCol="0" anchor="ctr">
            <a:spAutoFit/>
          </a:bodyPr>
          <a:lstStyle/>
          <a:p>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pic>
        <p:nvPicPr>
          <p:cNvPr id="67" name="Picture 66">
            <a:extLst>
              <a:ext uri="{FF2B5EF4-FFF2-40B4-BE49-F238E27FC236}">
                <a16:creationId xmlns:a16="http://schemas.microsoft.com/office/drawing/2014/main" id="{4C91C44E-C33F-4769-9FF7-0DB270EAAB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41719" y="765887"/>
            <a:ext cx="3675239" cy="6110727"/>
          </a:xfrm>
          <a:prstGeom prst="rect">
            <a:avLst/>
          </a:prstGeom>
        </p:spPr>
      </p:pic>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EB02D49-8C0B-40D9-818D-EACE6BC422B7}"/>
              </a:ext>
            </a:extLst>
          </p:cNvPr>
          <p:cNvSpPr/>
          <p:nvPr/>
        </p:nvSpPr>
        <p:spPr>
          <a:xfrm>
            <a:off x="11770893" y="2"/>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
        <p:nvSpPr>
          <p:cNvPr id="2" name="TextBox 1"/>
          <p:cNvSpPr txBox="1"/>
          <p:nvPr/>
        </p:nvSpPr>
        <p:spPr>
          <a:xfrm>
            <a:off x="5577133" y="124435"/>
            <a:ext cx="2954759" cy="923458"/>
          </a:xfrm>
          <a:prstGeom prst="rect">
            <a:avLst/>
          </a:prstGeom>
          <a:noFill/>
        </p:spPr>
        <p:txBody>
          <a:bodyPr wrap="square" rtlCol="0" anchor="ctr">
            <a:spAutoFit/>
          </a:bodyPr>
          <a:lstStyle/>
          <a:p>
            <a:r>
              <a:rPr lang="en-US" altLang="ko-KR" sz="5401" dirty="0">
                <a:solidFill>
                  <a:schemeClr val="bg1"/>
                </a:solidFill>
                <a:cs typeface="Arial" pitchFamily="34" charset="0"/>
              </a:rPr>
              <a:t>Content</a:t>
            </a:r>
            <a:endParaRPr lang="ko-KR" altLang="en-US" sz="5401" dirty="0">
              <a:solidFill>
                <a:schemeClr val="bg1"/>
              </a:solidFill>
              <a:cs typeface="Arial" pitchFamily="34" charset="0"/>
            </a:endParaRPr>
          </a:p>
        </p:txBody>
      </p:sp>
      <p:grpSp>
        <p:nvGrpSpPr>
          <p:cNvPr id="16" name="Group 15">
            <a:extLst>
              <a:ext uri="{FF2B5EF4-FFF2-40B4-BE49-F238E27FC236}">
                <a16:creationId xmlns:a16="http://schemas.microsoft.com/office/drawing/2014/main" id="{817E2ECC-1D52-421D-9F23-B73B230847E7}"/>
              </a:ext>
            </a:extLst>
          </p:cNvPr>
          <p:cNvGrpSpPr/>
          <p:nvPr/>
        </p:nvGrpSpPr>
        <p:grpSpPr>
          <a:xfrm>
            <a:off x="5508235" y="1529462"/>
            <a:ext cx="5332978" cy="646331"/>
            <a:chOff x="5616952" y="2519949"/>
            <a:chExt cx="5332978" cy="646329"/>
          </a:xfrm>
        </p:grpSpPr>
        <p:sp>
          <p:nvSpPr>
            <p:cNvPr id="9" name="TextBox 8"/>
            <p:cNvSpPr txBox="1"/>
            <p:nvPr/>
          </p:nvSpPr>
          <p:spPr>
            <a:xfrm>
              <a:off x="6442237" y="2630866"/>
              <a:ext cx="4507693" cy="5078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7" name="TextBox 6"/>
            <p:cNvSpPr txBox="1"/>
            <p:nvPr/>
          </p:nvSpPr>
          <p:spPr>
            <a:xfrm>
              <a:off x="5616952" y="2519949"/>
              <a:ext cx="958096" cy="646329"/>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20EFF719-BE80-4294-AE80-D8BDD4A6F51E}"/>
              </a:ext>
            </a:extLst>
          </p:cNvPr>
          <p:cNvGrpSpPr/>
          <p:nvPr/>
        </p:nvGrpSpPr>
        <p:grpSpPr>
          <a:xfrm>
            <a:off x="5508235" y="2629838"/>
            <a:ext cx="5332978" cy="646331"/>
            <a:chOff x="5616952" y="2519949"/>
            <a:chExt cx="5332978" cy="646329"/>
          </a:xfrm>
        </p:grpSpPr>
        <p:sp>
          <p:nvSpPr>
            <p:cNvPr id="21" name="TextBox 20">
              <a:extLst>
                <a:ext uri="{FF2B5EF4-FFF2-40B4-BE49-F238E27FC236}">
                  <a16:creationId xmlns:a16="http://schemas.microsoft.com/office/drawing/2014/main" id="{B39C4717-4026-4D05-A2CF-7DD355C79381}"/>
                </a:ext>
              </a:extLst>
            </p:cNvPr>
            <p:cNvSpPr txBox="1"/>
            <p:nvPr/>
          </p:nvSpPr>
          <p:spPr>
            <a:xfrm>
              <a:off x="6442237" y="2630866"/>
              <a:ext cx="4507693" cy="5078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Exploratory Data Analysis</a:t>
              </a:r>
              <a:endParaRPr lang="ko-KR" altLang="en-US" sz="2700" b="1" dirty="0">
                <a:solidFill>
                  <a:schemeClr val="bg1"/>
                </a:solidFill>
                <a:cs typeface="Arial" pitchFamily="34" charset="0"/>
              </a:endParaRPr>
            </a:p>
          </p:txBody>
        </p:sp>
        <p:sp>
          <p:nvSpPr>
            <p:cNvPr id="19" name="TextBox 18">
              <a:extLst>
                <a:ext uri="{FF2B5EF4-FFF2-40B4-BE49-F238E27FC236}">
                  <a16:creationId xmlns:a16="http://schemas.microsoft.com/office/drawing/2014/main" id="{275D30CB-5C36-4D09-BC90-0B224EA2A980}"/>
                </a:ext>
              </a:extLst>
            </p:cNvPr>
            <p:cNvSpPr txBox="1"/>
            <p:nvPr/>
          </p:nvSpPr>
          <p:spPr>
            <a:xfrm>
              <a:off x="5616952" y="2519949"/>
              <a:ext cx="958096" cy="646329"/>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A330DD4A-E38C-4DEB-842A-F3D9EB8A1A1F}"/>
              </a:ext>
            </a:extLst>
          </p:cNvPr>
          <p:cNvGrpSpPr/>
          <p:nvPr/>
        </p:nvGrpSpPr>
        <p:grpSpPr>
          <a:xfrm>
            <a:off x="5508235" y="3730215"/>
            <a:ext cx="5332978" cy="646331"/>
            <a:chOff x="5616952" y="2519949"/>
            <a:chExt cx="5332978" cy="646329"/>
          </a:xfrm>
        </p:grpSpPr>
        <p:sp>
          <p:nvSpPr>
            <p:cNvPr id="26" name="TextBox 25">
              <a:extLst>
                <a:ext uri="{FF2B5EF4-FFF2-40B4-BE49-F238E27FC236}">
                  <a16:creationId xmlns:a16="http://schemas.microsoft.com/office/drawing/2014/main" id="{89BCC90C-5ED3-4576-A6C7-91E71BFA86A8}"/>
                </a:ext>
              </a:extLst>
            </p:cNvPr>
            <p:cNvSpPr txBox="1"/>
            <p:nvPr/>
          </p:nvSpPr>
          <p:spPr>
            <a:xfrm>
              <a:off x="6442237" y="2630866"/>
              <a:ext cx="4507693" cy="507830"/>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Methodology and Result</a:t>
              </a:r>
              <a:endParaRPr lang="ko-KR" altLang="en-US" sz="2700" b="1" dirty="0">
                <a:solidFill>
                  <a:schemeClr val="bg1"/>
                </a:solidFill>
                <a:cs typeface="Arial" pitchFamily="34" charset="0"/>
              </a:endParaRPr>
            </a:p>
          </p:txBody>
        </p:sp>
        <p:sp>
          <p:nvSpPr>
            <p:cNvPr id="24" name="TextBox 23">
              <a:extLst>
                <a:ext uri="{FF2B5EF4-FFF2-40B4-BE49-F238E27FC236}">
                  <a16:creationId xmlns:a16="http://schemas.microsoft.com/office/drawing/2014/main" id="{5F09F70C-1B48-4DCA-932F-E9F78CD2448A}"/>
                </a:ext>
              </a:extLst>
            </p:cNvPr>
            <p:cNvSpPr txBox="1"/>
            <p:nvPr/>
          </p:nvSpPr>
          <p:spPr>
            <a:xfrm>
              <a:off x="5616952" y="2519949"/>
              <a:ext cx="958096" cy="646329"/>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820DC91C-A2C3-4C23-9B43-3112BDE5B585}"/>
              </a:ext>
            </a:extLst>
          </p:cNvPr>
          <p:cNvGrpSpPr/>
          <p:nvPr/>
        </p:nvGrpSpPr>
        <p:grpSpPr>
          <a:xfrm>
            <a:off x="5508235" y="4830590"/>
            <a:ext cx="5332978" cy="646331"/>
            <a:chOff x="5616952" y="2519949"/>
            <a:chExt cx="5332978" cy="646329"/>
          </a:xfrm>
        </p:grpSpPr>
        <p:sp>
          <p:nvSpPr>
            <p:cNvPr id="31" name="TextBox 30">
              <a:extLst>
                <a:ext uri="{FF2B5EF4-FFF2-40B4-BE49-F238E27FC236}">
                  <a16:creationId xmlns:a16="http://schemas.microsoft.com/office/drawing/2014/main" id="{CA179AD8-BBD9-4A61-B038-7F2AB58C6C5E}"/>
                </a:ext>
              </a:extLst>
            </p:cNvPr>
            <p:cNvSpPr txBox="1"/>
            <p:nvPr/>
          </p:nvSpPr>
          <p:spPr>
            <a:xfrm>
              <a:off x="6442237" y="2630866"/>
              <a:ext cx="4507693" cy="5078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Web Application</a:t>
              </a:r>
              <a:endParaRPr lang="ko-KR" altLang="en-US" sz="2700" b="1" dirty="0">
                <a:solidFill>
                  <a:schemeClr val="bg1"/>
                </a:solidFill>
                <a:cs typeface="Arial" pitchFamily="34" charset="0"/>
              </a:endParaRPr>
            </a:p>
          </p:txBody>
        </p:sp>
        <p:sp>
          <p:nvSpPr>
            <p:cNvPr id="29" name="TextBox 28">
              <a:extLst>
                <a:ext uri="{FF2B5EF4-FFF2-40B4-BE49-F238E27FC236}">
                  <a16:creationId xmlns:a16="http://schemas.microsoft.com/office/drawing/2014/main" id="{ACF9A50D-B5FE-4187-87F7-EDD83395857D}"/>
                </a:ext>
              </a:extLst>
            </p:cNvPr>
            <p:cNvSpPr txBox="1"/>
            <p:nvPr/>
          </p:nvSpPr>
          <p:spPr>
            <a:xfrm>
              <a:off x="5616952" y="2519949"/>
              <a:ext cx="958096" cy="646329"/>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sp>
        <p:nvSpPr>
          <p:cNvPr id="33" name="Rectangle 32">
            <a:extLst>
              <a:ext uri="{FF2B5EF4-FFF2-40B4-BE49-F238E27FC236}">
                <a16:creationId xmlns:a16="http://schemas.microsoft.com/office/drawing/2014/main" id="{088F0E76-DED9-47A2-9146-B3DD1A3BBB79}"/>
              </a:ext>
            </a:extLst>
          </p:cNvPr>
          <p:cNvSpPr/>
          <p:nvPr/>
        </p:nvSpPr>
        <p:spPr>
          <a:xfrm>
            <a:off x="11349786" y="2"/>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grpSp>
        <p:nvGrpSpPr>
          <p:cNvPr id="37" name="Group 36">
            <a:extLst>
              <a:ext uri="{FF2B5EF4-FFF2-40B4-BE49-F238E27FC236}">
                <a16:creationId xmlns:a16="http://schemas.microsoft.com/office/drawing/2014/main" id="{A330DD4A-E38C-4DEB-842A-F3D9EB8A1A1F}"/>
              </a:ext>
            </a:extLst>
          </p:cNvPr>
          <p:cNvGrpSpPr/>
          <p:nvPr/>
        </p:nvGrpSpPr>
        <p:grpSpPr>
          <a:xfrm>
            <a:off x="5508235" y="5930966"/>
            <a:ext cx="5332978" cy="646331"/>
            <a:chOff x="5616952" y="2519949"/>
            <a:chExt cx="5332978" cy="646329"/>
          </a:xfrm>
        </p:grpSpPr>
        <p:sp>
          <p:nvSpPr>
            <p:cNvPr id="38" name="TextBox 37">
              <a:extLst>
                <a:ext uri="{FF2B5EF4-FFF2-40B4-BE49-F238E27FC236}">
                  <a16:creationId xmlns:a16="http://schemas.microsoft.com/office/drawing/2014/main" id="{89BCC90C-5ED3-4576-A6C7-91E71BFA86A8}"/>
                </a:ext>
              </a:extLst>
            </p:cNvPr>
            <p:cNvSpPr txBox="1"/>
            <p:nvPr/>
          </p:nvSpPr>
          <p:spPr>
            <a:xfrm>
              <a:off x="6442237" y="2630866"/>
              <a:ext cx="4507693" cy="5078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Mobile Application</a:t>
              </a:r>
              <a:endParaRPr lang="ko-KR" altLang="en-US" sz="2700" b="1" dirty="0">
                <a:solidFill>
                  <a:schemeClr val="bg1"/>
                </a:solidFill>
                <a:cs typeface="Arial" pitchFamily="34" charset="0"/>
              </a:endParaRPr>
            </a:p>
          </p:txBody>
        </p:sp>
        <p:sp>
          <p:nvSpPr>
            <p:cNvPr id="39" name="TextBox 38">
              <a:extLst>
                <a:ext uri="{FF2B5EF4-FFF2-40B4-BE49-F238E27FC236}">
                  <a16:creationId xmlns:a16="http://schemas.microsoft.com/office/drawing/2014/main" id="{5F09F70C-1B48-4DCA-932F-E9F78CD2448A}"/>
                </a:ext>
              </a:extLst>
            </p:cNvPr>
            <p:cNvSpPr txBox="1"/>
            <p:nvPr/>
          </p:nvSpPr>
          <p:spPr>
            <a:xfrm>
              <a:off x="5616952" y="2519949"/>
              <a:ext cx="958096" cy="646329"/>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05</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59D6F4-996C-4143-8832-56B071227105}"/>
              </a:ext>
            </a:extLst>
          </p:cNvPr>
          <p:cNvSpPr txBox="1"/>
          <p:nvPr/>
        </p:nvSpPr>
        <p:spPr>
          <a:xfrm>
            <a:off x="4888279" y="0"/>
            <a:ext cx="2403067" cy="461665"/>
          </a:xfrm>
          <a:prstGeom prst="rect">
            <a:avLst/>
          </a:prstGeom>
          <a:noFill/>
        </p:spPr>
        <p:txBody>
          <a:bodyPr wrap="square" rtlCol="0" anchor="ctr">
            <a:spAutoFit/>
          </a:bodyPr>
          <a:lstStyle/>
          <a:p>
            <a:pPr algn="ctr"/>
            <a:r>
              <a:rPr lang="en-US" altLang="ko-KR" sz="2400" u="sng" dirty="0">
                <a:solidFill>
                  <a:schemeClr val="bg1"/>
                </a:solidFill>
                <a:cs typeface="Arial" pitchFamily="34" charset="0"/>
              </a:rPr>
              <a:t>References</a:t>
            </a:r>
            <a:endParaRPr lang="ko-KR" altLang="en-US" sz="2400" u="sng" dirty="0">
              <a:solidFill>
                <a:schemeClr val="bg1"/>
              </a:solidFill>
              <a:cs typeface="Arial" pitchFamily="34" charset="0"/>
            </a:endParaRPr>
          </a:p>
        </p:txBody>
      </p:sp>
      <p:sp>
        <p:nvSpPr>
          <p:cNvPr id="4" name="TextBox 3">
            <a:extLst>
              <a:ext uri="{FF2B5EF4-FFF2-40B4-BE49-F238E27FC236}">
                <a16:creationId xmlns:a16="http://schemas.microsoft.com/office/drawing/2014/main" id="{E88DDF00-F679-405A-BBA1-1BF39337D49A}"/>
              </a:ext>
            </a:extLst>
          </p:cNvPr>
          <p:cNvSpPr txBox="1"/>
          <p:nvPr/>
        </p:nvSpPr>
        <p:spPr>
          <a:xfrm>
            <a:off x="302027" y="461665"/>
            <a:ext cx="11575570" cy="6340197"/>
          </a:xfrm>
          <a:prstGeom prst="rect">
            <a:avLst/>
          </a:prstGeom>
          <a:noFill/>
        </p:spPr>
        <p:txBody>
          <a:bodyPr wrap="square" rtlCol="0">
            <a:spAutoFit/>
          </a:bodyPr>
          <a:lstStyle/>
          <a:p>
            <a:pPr marL="228600" indent="-228600">
              <a:buFont typeface="+mj-lt"/>
              <a:buAutoNum type="arabicPeriod"/>
            </a:pPr>
            <a:r>
              <a:rPr lang="en-MY" sz="1400" dirty="0" smtClean="0">
                <a:solidFill>
                  <a:schemeClr val="bg1"/>
                </a:solidFill>
              </a:rPr>
              <a:t>Abdullah</a:t>
            </a:r>
            <a:r>
              <a:rPr lang="en-MY" sz="1400" dirty="0">
                <a:solidFill>
                  <a:schemeClr val="bg1"/>
                </a:solidFill>
              </a:rPr>
              <a:t>, A. S., 2012. A Data mining Model for predicting the Coronary Heart Disease using Random Forest Classifier. </a:t>
            </a:r>
            <a:r>
              <a:rPr lang="en-MY" sz="1400" i="1" dirty="0">
                <a:solidFill>
                  <a:schemeClr val="bg1"/>
                </a:solidFill>
              </a:rPr>
              <a:t>Recent trends in Computational Methods, Communication and Controls</a:t>
            </a:r>
            <a:r>
              <a:rPr lang="en-MY" sz="1400" dirty="0">
                <a:solidFill>
                  <a:schemeClr val="bg1"/>
                </a:solidFill>
              </a:rPr>
              <a:t>, ICON3C(3), pp. 22–25. </a:t>
            </a:r>
            <a:endParaRPr lang="en-MY" sz="1400" dirty="0" smtClean="0">
              <a:solidFill>
                <a:schemeClr val="bg1"/>
              </a:solidFill>
            </a:endParaRPr>
          </a:p>
          <a:p>
            <a:pPr marL="228600" indent="-228600">
              <a:buFont typeface="+mj-lt"/>
              <a:buAutoNum type="arabicPeriod"/>
            </a:pPr>
            <a:endParaRPr lang="en-MY" sz="1400" dirty="0">
              <a:solidFill>
                <a:schemeClr val="bg1"/>
              </a:solidFill>
            </a:endParaRPr>
          </a:p>
          <a:p>
            <a:pPr marL="228600" indent="-228600">
              <a:buFont typeface="+mj-lt"/>
              <a:buAutoNum type="arabicPeriod"/>
            </a:pPr>
            <a:r>
              <a:rPr lang="en-MY" sz="1400" dirty="0" err="1">
                <a:solidFill>
                  <a:schemeClr val="bg1"/>
                </a:solidFill>
              </a:rPr>
              <a:t>Almustafa</a:t>
            </a:r>
            <a:r>
              <a:rPr lang="en-MY" sz="1400" dirty="0">
                <a:solidFill>
                  <a:schemeClr val="bg1"/>
                </a:solidFill>
              </a:rPr>
              <a:t>, K. M., 2020. Prediction of heart disease and classifiers’ sensitivity analysis. </a:t>
            </a:r>
            <a:r>
              <a:rPr lang="en-MY" sz="1400" i="1" dirty="0">
                <a:solidFill>
                  <a:schemeClr val="bg1"/>
                </a:solidFill>
              </a:rPr>
              <a:t>BMC Bioinformatics</a:t>
            </a:r>
            <a:r>
              <a:rPr lang="en-MY" sz="1400" dirty="0">
                <a:solidFill>
                  <a:schemeClr val="bg1"/>
                </a:solidFill>
              </a:rPr>
              <a:t>, 21(278), pp. 1-18. </a:t>
            </a:r>
            <a:endParaRPr lang="en-MY" sz="1400" dirty="0" smtClean="0">
              <a:solidFill>
                <a:schemeClr val="bg1"/>
              </a:solidFill>
            </a:endParaRPr>
          </a:p>
          <a:p>
            <a:pPr marL="228600" indent="-228600">
              <a:buFont typeface="+mj-lt"/>
              <a:buAutoNum type="arabicPeriod"/>
            </a:pPr>
            <a:endParaRPr lang="en-MY" sz="1400" dirty="0">
              <a:solidFill>
                <a:schemeClr val="bg1"/>
              </a:solidFill>
            </a:endParaRPr>
          </a:p>
          <a:p>
            <a:pPr marL="228604" indent="-228604">
              <a:buFont typeface="+mj-lt"/>
              <a:buAutoNum type="arabicPeriod"/>
            </a:pPr>
            <a:r>
              <a:rPr lang="en-US" altLang="ko-KR" sz="1400" dirty="0" smtClean="0">
                <a:solidFill>
                  <a:schemeClr val="bg1"/>
                </a:solidFill>
                <a:cs typeface="Arial" pitchFamily="34" charset="0"/>
              </a:rPr>
              <a:t>American </a:t>
            </a:r>
            <a:r>
              <a:rPr lang="en-US" altLang="ko-KR" sz="1400" dirty="0">
                <a:solidFill>
                  <a:schemeClr val="bg1"/>
                </a:solidFill>
                <a:cs typeface="Arial" pitchFamily="34" charset="0"/>
              </a:rPr>
              <a:t>Heart Association News, 2020. </a:t>
            </a:r>
            <a:r>
              <a:rPr lang="en-US" sz="1400" i="1" dirty="0">
                <a:solidFill>
                  <a:schemeClr val="bg1"/>
                </a:solidFill>
              </a:rPr>
              <a:t>Heart disease, stroke death rates increase following decades of progress. </a:t>
            </a:r>
            <a:r>
              <a:rPr lang="en-US" altLang="ko-KR" sz="1400" dirty="0">
                <a:solidFill>
                  <a:schemeClr val="bg1"/>
                </a:solidFill>
                <a:cs typeface="Arial" pitchFamily="34" charset="0"/>
              </a:rPr>
              <a:t>[Online] Available at : </a:t>
            </a:r>
            <a:r>
              <a:rPr lang="en-US" altLang="ko-KR" sz="1400" dirty="0" smtClean="0">
                <a:solidFill>
                  <a:schemeClr val="bg1"/>
                </a:solidFill>
                <a:cs typeface="Arial" pitchFamily="34" charset="0"/>
              </a:rPr>
              <a:t>&lt;</a:t>
            </a:r>
            <a:r>
              <a:rPr lang="en-US" altLang="ko-KR" sz="1400" dirty="0" smtClean="0">
                <a:solidFill>
                  <a:schemeClr val="bg1"/>
                </a:solidFill>
                <a:cs typeface="Arial" pitchFamily="34" charset="0"/>
                <a:hlinkClick r:id="rId2"/>
              </a:rPr>
              <a:t>https</a:t>
            </a:r>
            <a:r>
              <a:rPr lang="en-US" altLang="ko-KR" sz="1400" dirty="0">
                <a:solidFill>
                  <a:schemeClr val="bg1"/>
                </a:solidFill>
                <a:cs typeface="Arial" pitchFamily="34" charset="0"/>
                <a:hlinkClick r:id="rId2"/>
              </a:rPr>
              <a:t>://www.heart.org/en/news/2018/05/01/heart-disease-stroke-death-rates-increase-following-decades-of-progress</a:t>
            </a:r>
            <a:r>
              <a:rPr lang="en-US" altLang="ko-KR" sz="1400" dirty="0">
                <a:solidFill>
                  <a:schemeClr val="bg1"/>
                </a:solidFill>
                <a:cs typeface="Arial" pitchFamily="34" charset="0"/>
              </a:rPr>
              <a:t>&gt; [Accessed 7 August 2021</a:t>
            </a:r>
            <a:r>
              <a:rPr lang="en-US" altLang="ko-KR" sz="1400" dirty="0" smtClean="0">
                <a:solidFill>
                  <a:schemeClr val="bg1"/>
                </a:solidFill>
                <a:cs typeface="Arial" pitchFamily="34" charset="0"/>
              </a:rPr>
              <a:t>]</a:t>
            </a:r>
          </a:p>
          <a:p>
            <a:pPr marL="228604" indent="-228604">
              <a:buFont typeface="+mj-lt"/>
              <a:buAutoNum type="arabicPeriod"/>
            </a:pPr>
            <a:endParaRPr lang="en-US" altLang="ko-KR" sz="1400" dirty="0" smtClean="0">
              <a:solidFill>
                <a:schemeClr val="bg1"/>
              </a:solidFill>
              <a:cs typeface="Arial" pitchFamily="34" charset="0"/>
            </a:endParaRPr>
          </a:p>
          <a:p>
            <a:pPr marL="228604" indent="-228604">
              <a:buFont typeface="+mj-lt"/>
              <a:buAutoNum type="arabicPeriod"/>
            </a:pPr>
            <a:r>
              <a:rPr lang="en-MY" sz="1400" dirty="0" err="1" smtClean="0">
                <a:solidFill>
                  <a:schemeClr val="bg1"/>
                </a:solidFill>
              </a:rPr>
              <a:t>Inayati</a:t>
            </a:r>
            <a:r>
              <a:rPr lang="en-MY" sz="1400" dirty="0" smtClean="0">
                <a:solidFill>
                  <a:schemeClr val="bg1"/>
                </a:solidFill>
              </a:rPr>
              <a:t>, N. K., 2019. </a:t>
            </a:r>
            <a:r>
              <a:rPr lang="en-US" sz="1400" i="1" dirty="0">
                <a:solidFill>
                  <a:schemeClr val="bg1"/>
                </a:solidFill>
              </a:rPr>
              <a:t>Why are so many Asians dying due to heart diseases</a:t>
            </a:r>
            <a:r>
              <a:rPr lang="en-US" sz="1400" i="1" dirty="0" smtClean="0">
                <a:solidFill>
                  <a:schemeClr val="bg1"/>
                </a:solidFill>
              </a:rPr>
              <a:t>? </a:t>
            </a:r>
            <a:r>
              <a:rPr lang="en-US" altLang="ko-KR" sz="1400" dirty="0">
                <a:solidFill>
                  <a:schemeClr val="bg1"/>
                </a:solidFill>
                <a:cs typeface="Arial" pitchFamily="34" charset="0"/>
              </a:rPr>
              <a:t>[Online] Available at : </a:t>
            </a:r>
            <a:r>
              <a:rPr lang="en-US" altLang="ko-KR" sz="1400" dirty="0" smtClean="0">
                <a:solidFill>
                  <a:schemeClr val="bg1"/>
                </a:solidFill>
                <a:cs typeface="Arial" pitchFamily="34" charset="0"/>
              </a:rPr>
              <a:t>&lt;https</a:t>
            </a:r>
            <a:r>
              <a:rPr lang="en-US" altLang="ko-KR" sz="1400" dirty="0">
                <a:solidFill>
                  <a:schemeClr val="bg1"/>
                </a:solidFill>
                <a:cs typeface="Arial" pitchFamily="34" charset="0"/>
              </a:rPr>
              <a:t>://www.ha-asia.com/why-are-so-many-asians-dying-due-to-heart-diseases/&gt; [Accessed 7 August 2021</a:t>
            </a:r>
            <a:r>
              <a:rPr lang="en-US" altLang="ko-KR" sz="1400" dirty="0" smtClean="0">
                <a:solidFill>
                  <a:schemeClr val="bg1"/>
                </a:solidFill>
                <a:cs typeface="Arial" pitchFamily="34" charset="0"/>
              </a:rPr>
              <a:t>]</a:t>
            </a:r>
          </a:p>
          <a:p>
            <a:pPr marL="228604" indent="-228604">
              <a:buFont typeface="+mj-lt"/>
              <a:buAutoNum type="arabicPeriod"/>
            </a:pPr>
            <a:endParaRPr lang="en-US" altLang="ko-KR" sz="1400" dirty="0" smtClean="0">
              <a:solidFill>
                <a:schemeClr val="bg1"/>
              </a:solidFill>
              <a:cs typeface="Arial" pitchFamily="34" charset="0"/>
            </a:endParaRPr>
          </a:p>
          <a:p>
            <a:pPr marL="228604" indent="-228604">
              <a:buFont typeface="+mj-lt"/>
              <a:buAutoNum type="arabicPeriod"/>
            </a:pPr>
            <a:r>
              <a:rPr lang="en-US" altLang="ko-KR" sz="1400" dirty="0" smtClean="0">
                <a:solidFill>
                  <a:schemeClr val="bg1"/>
                </a:solidFill>
                <a:cs typeface="Arial" pitchFamily="34" charset="0"/>
              </a:rPr>
              <a:t>World </a:t>
            </a:r>
            <a:r>
              <a:rPr lang="en-US" altLang="ko-KR" sz="1400" dirty="0">
                <a:solidFill>
                  <a:schemeClr val="bg1"/>
                </a:solidFill>
                <a:cs typeface="Arial" pitchFamily="34" charset="0"/>
              </a:rPr>
              <a:t>Health Organization, 2021.</a:t>
            </a:r>
            <a:r>
              <a:rPr lang="en-US" altLang="ko-KR" sz="1400" i="1" dirty="0">
                <a:solidFill>
                  <a:schemeClr val="bg1"/>
                </a:solidFill>
                <a:cs typeface="Arial" pitchFamily="34" charset="0"/>
              </a:rPr>
              <a:t>Cardiovascular Diseases (CVDs). </a:t>
            </a:r>
            <a:r>
              <a:rPr lang="en-US" altLang="ko-KR" sz="1400" dirty="0">
                <a:solidFill>
                  <a:schemeClr val="bg1"/>
                </a:solidFill>
                <a:cs typeface="Arial" pitchFamily="34" charset="0"/>
              </a:rPr>
              <a:t>[Online] Available at : </a:t>
            </a:r>
            <a:r>
              <a:rPr lang="en-US" altLang="ko-KR" sz="1400" dirty="0" smtClean="0">
                <a:solidFill>
                  <a:schemeClr val="bg1"/>
                </a:solidFill>
                <a:cs typeface="Arial" pitchFamily="34" charset="0"/>
              </a:rPr>
              <a:t>&lt;</a:t>
            </a:r>
            <a:r>
              <a:rPr lang="en-US" altLang="ko-KR" sz="1400" dirty="0" smtClean="0">
                <a:solidFill>
                  <a:schemeClr val="bg1"/>
                </a:solidFill>
                <a:cs typeface="Arial" pitchFamily="34" charset="0"/>
                <a:hlinkClick r:id="rId3"/>
              </a:rPr>
              <a:t>https</a:t>
            </a:r>
            <a:r>
              <a:rPr lang="en-US" altLang="ko-KR" sz="1400" dirty="0">
                <a:solidFill>
                  <a:schemeClr val="bg1"/>
                </a:solidFill>
                <a:cs typeface="Arial" pitchFamily="34" charset="0"/>
                <a:hlinkClick r:id="rId3"/>
              </a:rPr>
              <a:t>://www.who.int/news-room/fact-sheets/detail/cardiovascular-diseases-(cvds</a:t>
            </a:r>
            <a:r>
              <a:rPr lang="en-US" altLang="ko-KR" sz="1400" dirty="0" smtClean="0">
                <a:solidFill>
                  <a:schemeClr val="bg1"/>
                </a:solidFill>
                <a:cs typeface="Arial" pitchFamily="34" charset="0"/>
                <a:hlinkClick r:id="rId3"/>
              </a:rPr>
              <a:t>)</a:t>
            </a:r>
            <a:r>
              <a:rPr lang="en-US" altLang="ko-KR" sz="1400" dirty="0" smtClean="0">
                <a:solidFill>
                  <a:schemeClr val="bg1"/>
                </a:solidFill>
                <a:cs typeface="Arial" pitchFamily="34" charset="0"/>
              </a:rPr>
              <a:t>&gt; </a:t>
            </a:r>
            <a:r>
              <a:rPr lang="en-US" altLang="ko-KR" sz="1400" dirty="0">
                <a:solidFill>
                  <a:schemeClr val="bg1"/>
                </a:solidFill>
                <a:cs typeface="Arial" pitchFamily="34" charset="0"/>
              </a:rPr>
              <a:t>[Accessed 7 August 2021</a:t>
            </a:r>
            <a:r>
              <a:rPr lang="en-US" altLang="ko-KR" sz="1400" dirty="0" smtClean="0">
                <a:solidFill>
                  <a:schemeClr val="bg1"/>
                </a:solidFill>
                <a:cs typeface="Arial" pitchFamily="34" charset="0"/>
              </a:rPr>
              <a:t>]</a:t>
            </a:r>
          </a:p>
          <a:p>
            <a:pPr marL="228604" indent="-228604">
              <a:buFont typeface="+mj-lt"/>
              <a:buAutoNum type="arabicPeriod"/>
            </a:pPr>
            <a:endParaRPr lang="en-US" altLang="ko-KR" sz="1400" dirty="0" smtClean="0">
              <a:solidFill>
                <a:schemeClr val="bg1"/>
              </a:solidFill>
              <a:cs typeface="Arial" pitchFamily="34" charset="0"/>
            </a:endParaRPr>
          </a:p>
          <a:p>
            <a:pPr marL="228600" indent="-228600">
              <a:buFont typeface="+mj-lt"/>
              <a:buAutoNum type="arabicPeriod"/>
            </a:pPr>
            <a:r>
              <a:rPr lang="en-MY" sz="1400" dirty="0" smtClean="0">
                <a:solidFill>
                  <a:schemeClr val="bg1"/>
                </a:solidFill>
              </a:rPr>
              <a:t>Fatima</a:t>
            </a:r>
            <a:r>
              <a:rPr lang="en-MY" sz="1400" dirty="0">
                <a:solidFill>
                  <a:schemeClr val="bg1"/>
                </a:solidFill>
              </a:rPr>
              <a:t>, M., Pasha, M., 2017. Survey of machine learning algorithms for disease diagnostic. </a:t>
            </a:r>
            <a:r>
              <a:rPr lang="en-MY" sz="1400" i="1" dirty="0">
                <a:solidFill>
                  <a:schemeClr val="bg1"/>
                </a:solidFill>
              </a:rPr>
              <a:t>J </a:t>
            </a:r>
            <a:r>
              <a:rPr lang="en-MY" sz="1400" i="1" dirty="0" err="1">
                <a:solidFill>
                  <a:schemeClr val="bg1"/>
                </a:solidFill>
              </a:rPr>
              <a:t>Intell</a:t>
            </a:r>
            <a:r>
              <a:rPr lang="en-MY" sz="1400" i="1" dirty="0">
                <a:solidFill>
                  <a:schemeClr val="bg1"/>
                </a:solidFill>
              </a:rPr>
              <a:t> Learn </a:t>
            </a:r>
            <a:r>
              <a:rPr lang="en-MY" sz="1400" i="1" dirty="0" err="1">
                <a:solidFill>
                  <a:schemeClr val="bg1"/>
                </a:solidFill>
              </a:rPr>
              <a:t>Syst</a:t>
            </a:r>
            <a:r>
              <a:rPr lang="en-MY" sz="1400" i="1" dirty="0">
                <a:solidFill>
                  <a:schemeClr val="bg1"/>
                </a:solidFill>
              </a:rPr>
              <a:t> </a:t>
            </a:r>
            <a:r>
              <a:rPr lang="en-MY" sz="1400" i="1" dirty="0" err="1">
                <a:solidFill>
                  <a:schemeClr val="bg1"/>
                </a:solidFill>
              </a:rPr>
              <a:t>Appl</a:t>
            </a:r>
            <a:r>
              <a:rPr lang="en-MY" sz="1400" dirty="0">
                <a:solidFill>
                  <a:schemeClr val="bg1"/>
                </a:solidFill>
              </a:rPr>
              <a:t>, 9(1), pp. 1. </a:t>
            </a:r>
            <a:endParaRPr lang="en-MY" sz="1400" dirty="0" smtClean="0">
              <a:solidFill>
                <a:schemeClr val="bg1"/>
              </a:solidFill>
            </a:endParaRPr>
          </a:p>
          <a:p>
            <a:pPr marL="228600" indent="-228600">
              <a:buFont typeface="+mj-lt"/>
              <a:buAutoNum type="arabicPeriod"/>
            </a:pPr>
            <a:endParaRPr lang="en-MY" sz="1400" dirty="0" smtClean="0">
              <a:solidFill>
                <a:schemeClr val="bg1"/>
              </a:solidFill>
            </a:endParaRPr>
          </a:p>
          <a:p>
            <a:pPr marL="228600" indent="-228600">
              <a:buFont typeface="+mj-lt"/>
              <a:buAutoNum type="arabicPeriod"/>
            </a:pPr>
            <a:r>
              <a:rPr lang="en-MY" sz="1400" dirty="0" smtClean="0">
                <a:solidFill>
                  <a:schemeClr val="bg1"/>
                </a:solidFill>
              </a:rPr>
              <a:t>Kota</a:t>
            </a:r>
            <a:r>
              <a:rPr lang="en-MY" sz="1400" dirty="0">
                <a:solidFill>
                  <a:schemeClr val="bg1"/>
                </a:solidFill>
              </a:rPr>
              <a:t>, P., </a:t>
            </a:r>
            <a:r>
              <a:rPr lang="en-MY" sz="1400" dirty="0" err="1">
                <a:solidFill>
                  <a:schemeClr val="bg1"/>
                </a:solidFill>
              </a:rPr>
              <a:t>Madenahalli</a:t>
            </a:r>
            <a:r>
              <a:rPr lang="en-MY" sz="1400" dirty="0">
                <a:solidFill>
                  <a:schemeClr val="bg1"/>
                </a:solidFill>
              </a:rPr>
              <a:t>, A., </a:t>
            </a:r>
            <a:r>
              <a:rPr lang="en-MY" sz="1400" dirty="0" err="1">
                <a:solidFill>
                  <a:schemeClr val="bg1"/>
                </a:solidFill>
              </a:rPr>
              <a:t>Guturi</a:t>
            </a:r>
            <a:r>
              <a:rPr lang="en-MY" sz="1400" dirty="0">
                <a:solidFill>
                  <a:schemeClr val="bg1"/>
                </a:solidFill>
              </a:rPr>
              <a:t>, R., </a:t>
            </a:r>
            <a:r>
              <a:rPr lang="en-MY" sz="1400" dirty="0" err="1">
                <a:solidFill>
                  <a:schemeClr val="bg1"/>
                </a:solidFill>
              </a:rPr>
              <a:t>Nukala</a:t>
            </a:r>
            <a:r>
              <a:rPr lang="en-MY" sz="1400" dirty="0">
                <a:solidFill>
                  <a:schemeClr val="bg1"/>
                </a:solidFill>
              </a:rPr>
              <a:t>, B. T., Nagaraj, S., Kota, S., </a:t>
            </a:r>
            <a:r>
              <a:rPr lang="en-MY" sz="1400" dirty="0" err="1">
                <a:solidFill>
                  <a:schemeClr val="bg1"/>
                </a:solidFill>
              </a:rPr>
              <a:t>Neeli</a:t>
            </a:r>
            <a:r>
              <a:rPr lang="en-MY" sz="1400" dirty="0">
                <a:solidFill>
                  <a:schemeClr val="bg1"/>
                </a:solidFill>
              </a:rPr>
              <a:t>, P. C., 2021. Heart disease classification comparison among patients and normal subjects using machine learning and artificial neural network techniques. </a:t>
            </a:r>
            <a:r>
              <a:rPr lang="en-MY" sz="1400" i="1" dirty="0">
                <a:solidFill>
                  <a:schemeClr val="bg1"/>
                </a:solidFill>
              </a:rPr>
              <a:t>International Journal of Biosensors &amp; Bioelectronics</a:t>
            </a:r>
            <a:r>
              <a:rPr lang="en-MY" sz="1400" dirty="0">
                <a:solidFill>
                  <a:schemeClr val="bg1"/>
                </a:solidFill>
              </a:rPr>
              <a:t>, 7(3), pp. 77-79. </a:t>
            </a:r>
            <a:endParaRPr lang="en-MY" sz="1400" dirty="0" smtClean="0">
              <a:solidFill>
                <a:schemeClr val="bg1"/>
              </a:solidFill>
            </a:endParaRPr>
          </a:p>
          <a:p>
            <a:pPr marL="228600" indent="-228600">
              <a:buFont typeface="+mj-lt"/>
              <a:buAutoNum type="arabicPeriod"/>
            </a:pPr>
            <a:endParaRPr lang="en-MY" sz="1400" dirty="0" smtClean="0">
              <a:solidFill>
                <a:schemeClr val="bg1"/>
              </a:solidFill>
            </a:endParaRPr>
          </a:p>
          <a:p>
            <a:pPr marL="228600" indent="-228600">
              <a:buFont typeface="+mj-lt"/>
              <a:buAutoNum type="arabicPeriod"/>
            </a:pPr>
            <a:r>
              <a:rPr lang="en-MY" sz="1400" dirty="0" err="1" smtClean="0">
                <a:solidFill>
                  <a:schemeClr val="bg1"/>
                </a:solidFill>
              </a:rPr>
              <a:t>Marateb</a:t>
            </a:r>
            <a:r>
              <a:rPr lang="en-MY" sz="1400" dirty="0">
                <a:solidFill>
                  <a:schemeClr val="bg1"/>
                </a:solidFill>
              </a:rPr>
              <a:t>, H. R., </a:t>
            </a:r>
            <a:r>
              <a:rPr lang="en-MY" sz="1400" dirty="0" err="1">
                <a:solidFill>
                  <a:schemeClr val="bg1"/>
                </a:solidFill>
              </a:rPr>
              <a:t>Goudarzi</a:t>
            </a:r>
            <a:r>
              <a:rPr lang="en-MY" sz="1400" dirty="0">
                <a:solidFill>
                  <a:schemeClr val="bg1"/>
                </a:solidFill>
              </a:rPr>
              <a:t>, S., 2015. A </a:t>
            </a:r>
            <a:r>
              <a:rPr lang="en-MY" sz="1400" dirty="0" err="1">
                <a:solidFill>
                  <a:schemeClr val="bg1"/>
                </a:solidFill>
              </a:rPr>
              <a:t>noninvasive</a:t>
            </a:r>
            <a:r>
              <a:rPr lang="en-MY" sz="1400" dirty="0">
                <a:solidFill>
                  <a:schemeClr val="bg1"/>
                </a:solidFill>
              </a:rPr>
              <a:t> method for coronary artery diseases diagnosis using a clinically-interpretable fuzzy rule-based system. </a:t>
            </a:r>
            <a:r>
              <a:rPr lang="en-MY" sz="1400" i="1" dirty="0">
                <a:solidFill>
                  <a:schemeClr val="bg1"/>
                </a:solidFill>
              </a:rPr>
              <a:t>J Res Med </a:t>
            </a:r>
            <a:r>
              <a:rPr lang="en-MY" sz="1400" i="1" dirty="0" err="1">
                <a:solidFill>
                  <a:schemeClr val="bg1"/>
                </a:solidFill>
              </a:rPr>
              <a:t>Sci</a:t>
            </a:r>
            <a:r>
              <a:rPr lang="en-MY" sz="1400" dirty="0">
                <a:solidFill>
                  <a:schemeClr val="bg1"/>
                </a:solidFill>
              </a:rPr>
              <a:t>, 20(214), pp. 23. </a:t>
            </a:r>
            <a:endParaRPr lang="en-MY" sz="1400" dirty="0" smtClean="0">
              <a:solidFill>
                <a:schemeClr val="bg1"/>
              </a:solidFill>
            </a:endParaRPr>
          </a:p>
          <a:p>
            <a:pPr marL="228600" indent="-228600">
              <a:buFont typeface="+mj-lt"/>
              <a:buAutoNum type="arabicPeriod"/>
            </a:pPr>
            <a:endParaRPr lang="en-MY" sz="1400" dirty="0" smtClean="0">
              <a:solidFill>
                <a:schemeClr val="bg1"/>
              </a:solidFill>
            </a:endParaRPr>
          </a:p>
          <a:p>
            <a:pPr marL="228600" indent="-228600">
              <a:buFont typeface="+mj-lt"/>
              <a:buAutoNum type="arabicPeriod"/>
            </a:pPr>
            <a:r>
              <a:rPr lang="en-MY" sz="1400" dirty="0" err="1">
                <a:solidFill>
                  <a:schemeClr val="bg1"/>
                </a:solidFill>
              </a:rPr>
              <a:t>Salhi</a:t>
            </a:r>
            <a:r>
              <a:rPr lang="en-MY" sz="1400" dirty="0">
                <a:solidFill>
                  <a:schemeClr val="bg1"/>
                </a:solidFill>
              </a:rPr>
              <a:t>, D. E., </a:t>
            </a:r>
            <a:r>
              <a:rPr lang="en-MY" sz="1400" dirty="0" err="1">
                <a:solidFill>
                  <a:schemeClr val="bg1"/>
                </a:solidFill>
              </a:rPr>
              <a:t>Tari</a:t>
            </a:r>
            <a:r>
              <a:rPr lang="en-MY" sz="1400" dirty="0">
                <a:solidFill>
                  <a:schemeClr val="bg1"/>
                </a:solidFill>
              </a:rPr>
              <a:t>, A., </a:t>
            </a:r>
            <a:r>
              <a:rPr lang="en-MY" sz="1400" dirty="0" err="1">
                <a:solidFill>
                  <a:schemeClr val="bg1"/>
                </a:solidFill>
              </a:rPr>
              <a:t>Kechadi</a:t>
            </a:r>
            <a:r>
              <a:rPr lang="en-MY" sz="1400" dirty="0">
                <a:solidFill>
                  <a:schemeClr val="bg1"/>
                </a:solidFill>
              </a:rPr>
              <a:t>, M. T., 2020. Using Machine Learning for Heart Disease Prediction. </a:t>
            </a:r>
            <a:r>
              <a:rPr lang="en-MY" sz="1400" i="1" dirty="0">
                <a:solidFill>
                  <a:schemeClr val="bg1"/>
                </a:solidFill>
              </a:rPr>
              <a:t>Advances in Computing Systems and Applications</a:t>
            </a:r>
            <a:r>
              <a:rPr lang="en-MY" sz="1400" dirty="0">
                <a:solidFill>
                  <a:schemeClr val="bg1"/>
                </a:solidFill>
              </a:rPr>
              <a:t>, 3(30), pp. 70-81. </a:t>
            </a:r>
            <a:endParaRPr lang="en-MY" sz="1400" dirty="0" smtClean="0">
              <a:solidFill>
                <a:schemeClr val="bg1"/>
              </a:solidFill>
            </a:endParaRPr>
          </a:p>
          <a:p>
            <a:pPr marL="228600" indent="-228600">
              <a:buFont typeface="+mj-lt"/>
              <a:buAutoNum type="arabicPeriod"/>
            </a:pPr>
            <a:endParaRPr lang="en-MY" sz="1400" dirty="0">
              <a:solidFill>
                <a:schemeClr val="bg1"/>
              </a:solidFill>
            </a:endParaRPr>
          </a:p>
          <a:p>
            <a:pPr marL="228600" indent="-228600">
              <a:buFont typeface="+mj-lt"/>
              <a:buAutoNum type="arabicPeriod"/>
            </a:pPr>
            <a:r>
              <a:rPr lang="en-MY" sz="1400" dirty="0" smtClean="0">
                <a:solidFill>
                  <a:schemeClr val="bg1"/>
                </a:solidFill>
              </a:rPr>
              <a:t> </a:t>
            </a:r>
            <a:r>
              <a:rPr lang="en-MY" sz="1400" dirty="0" err="1" smtClean="0">
                <a:solidFill>
                  <a:schemeClr val="bg1"/>
                </a:solidFill>
              </a:rPr>
              <a:t>Durairaj</a:t>
            </a:r>
            <a:r>
              <a:rPr lang="en-MY" sz="1400" dirty="0">
                <a:solidFill>
                  <a:schemeClr val="bg1"/>
                </a:solidFill>
              </a:rPr>
              <a:t>, M., </a:t>
            </a:r>
            <a:r>
              <a:rPr lang="en-MY" sz="1400" dirty="0" err="1">
                <a:solidFill>
                  <a:schemeClr val="bg1"/>
                </a:solidFill>
              </a:rPr>
              <a:t>Revathi</a:t>
            </a:r>
            <a:r>
              <a:rPr lang="en-MY" sz="1400" dirty="0">
                <a:solidFill>
                  <a:schemeClr val="bg1"/>
                </a:solidFill>
              </a:rPr>
              <a:t>, V., 2015. Prediction Of Heart Disease Using Back Propagation MLP Algorithm. </a:t>
            </a:r>
            <a:r>
              <a:rPr lang="en-MY" sz="1400" i="1" dirty="0">
                <a:solidFill>
                  <a:schemeClr val="bg1"/>
                </a:solidFill>
              </a:rPr>
              <a:t>International </a:t>
            </a:r>
            <a:r>
              <a:rPr lang="en-MY" sz="1400" i="1" dirty="0" err="1">
                <a:solidFill>
                  <a:schemeClr val="bg1"/>
                </a:solidFill>
              </a:rPr>
              <a:t>Journak</a:t>
            </a:r>
            <a:r>
              <a:rPr lang="en-MY" sz="1400" i="1" dirty="0">
                <a:solidFill>
                  <a:schemeClr val="bg1"/>
                </a:solidFill>
              </a:rPr>
              <a:t> of Scientific and Technology Research</a:t>
            </a:r>
            <a:r>
              <a:rPr lang="en-MY" sz="1400" dirty="0">
                <a:solidFill>
                  <a:schemeClr val="bg1"/>
                </a:solidFill>
              </a:rPr>
              <a:t>, 4(8), pp. 235–239</a:t>
            </a:r>
            <a:r>
              <a:rPr lang="en-MY" sz="1400" dirty="0" smtClean="0">
                <a:solidFill>
                  <a:schemeClr val="bg1"/>
                </a:solidFill>
              </a:rPr>
              <a:t>.</a:t>
            </a:r>
            <a:endParaRPr lang="en-MY" sz="1400" dirty="0">
              <a:solidFill>
                <a:schemeClr val="bg1"/>
              </a:solidFill>
            </a:endParaRPr>
          </a:p>
        </p:txBody>
      </p:sp>
    </p:spTree>
    <p:extLst>
      <p:ext uri="{BB962C8B-B14F-4D97-AF65-F5344CB8AC3E}">
        <p14:creationId xmlns:p14="http://schemas.microsoft.com/office/powerpoint/2010/main" val="31493593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12D705-9639-492A-9B17-AE4C0B1593EF}"/>
              </a:ext>
            </a:extLst>
          </p:cNvPr>
          <p:cNvSpPr txBox="1"/>
          <p:nvPr/>
        </p:nvSpPr>
        <p:spPr>
          <a:xfrm>
            <a:off x="4858119" y="1155600"/>
            <a:ext cx="6745302" cy="646331"/>
          </a:xfrm>
          <a:prstGeom prst="rect">
            <a:avLst/>
          </a:prstGeom>
          <a:noFill/>
        </p:spPr>
        <p:txBody>
          <a:bodyPr wrap="square" rtlCol="0">
            <a:spAutoFit/>
          </a:bodyPr>
          <a:lstStyle/>
          <a:p>
            <a:pPr algn="just"/>
            <a:r>
              <a:rPr lang="en-US" altLang="ko-KR" sz="1200" dirty="0">
                <a:cs typeface="Arial" pitchFamily="34" charset="0"/>
              </a:rPr>
              <a:t>Cardiovascular diseases (CVDs</a:t>
            </a:r>
            <a:r>
              <a:rPr lang="en-US" altLang="ko-KR" sz="1200" dirty="0" smtClean="0">
                <a:cs typeface="Arial" pitchFamily="34" charset="0"/>
              </a:rPr>
              <a:t>) are </a:t>
            </a:r>
            <a:r>
              <a:rPr lang="en-US" altLang="ko-KR" sz="1200" dirty="0">
                <a:cs typeface="Arial" pitchFamily="34" charset="0"/>
              </a:rPr>
              <a:t>the leading cause of death </a:t>
            </a:r>
            <a:r>
              <a:rPr lang="en-US" altLang="ko-KR" sz="1200" dirty="0" smtClean="0">
                <a:cs typeface="Arial" pitchFamily="34" charset="0"/>
              </a:rPr>
              <a:t>globally. An </a:t>
            </a:r>
            <a:r>
              <a:rPr lang="en-US" altLang="ko-KR" sz="1200" dirty="0">
                <a:cs typeface="Arial" pitchFamily="34" charset="0"/>
              </a:rPr>
              <a:t>estimated 18.6 million people died from CVDs in 2020, representing 33% of all global deaths. </a:t>
            </a:r>
          </a:p>
          <a:p>
            <a:pPr algn="just"/>
            <a:endParaRPr lang="en-US" altLang="ko-KR" sz="1200" dirty="0">
              <a:cs typeface="Arial" pitchFamily="34" charset="0"/>
            </a:endParaRPr>
          </a:p>
        </p:txBody>
      </p:sp>
      <p:sp>
        <p:nvSpPr>
          <p:cNvPr id="5" name="TextBox 4">
            <a:extLst>
              <a:ext uri="{FF2B5EF4-FFF2-40B4-BE49-F238E27FC236}">
                <a16:creationId xmlns:a16="http://schemas.microsoft.com/office/drawing/2014/main" id="{EE70C741-55CF-4A72-A185-96C8025696A2}"/>
              </a:ext>
            </a:extLst>
          </p:cNvPr>
          <p:cNvSpPr txBox="1"/>
          <p:nvPr/>
        </p:nvSpPr>
        <p:spPr>
          <a:xfrm>
            <a:off x="4850130" y="1500407"/>
            <a:ext cx="1312726" cy="1015663"/>
          </a:xfrm>
          <a:prstGeom prst="rect">
            <a:avLst/>
          </a:prstGeom>
          <a:noFill/>
        </p:spPr>
        <p:txBody>
          <a:bodyPr wrap="square" rtlCol="0" anchor="ctr">
            <a:spAutoFit/>
          </a:bodyPr>
          <a:lstStyle/>
          <a:p>
            <a:pPr algn="ctr"/>
            <a:r>
              <a:rPr lang="en-US" altLang="ko-KR" sz="6000" b="1" dirty="0" smtClean="0">
                <a:solidFill>
                  <a:schemeClr val="accent1"/>
                </a:solidFill>
                <a:cs typeface="Arial" pitchFamily="34" charset="0"/>
              </a:rPr>
              <a:t>85</a:t>
            </a:r>
            <a:r>
              <a:rPr lang="en-US" altLang="ko-KR" sz="2400" b="1" dirty="0" smtClean="0">
                <a:solidFill>
                  <a:schemeClr val="accent1"/>
                </a:solidFill>
                <a:cs typeface="Arial" pitchFamily="34" charset="0"/>
              </a:rPr>
              <a:t>%</a:t>
            </a:r>
            <a:endParaRPr lang="ko-KR" altLang="en-US" sz="2400" b="1" dirty="0">
              <a:solidFill>
                <a:schemeClr val="accent1"/>
              </a:solidFill>
              <a:cs typeface="Arial" pitchFamily="34" charset="0"/>
            </a:endParaRPr>
          </a:p>
        </p:txBody>
      </p:sp>
      <p:sp>
        <p:nvSpPr>
          <p:cNvPr id="6" name="TextBox 5">
            <a:extLst>
              <a:ext uri="{FF2B5EF4-FFF2-40B4-BE49-F238E27FC236}">
                <a16:creationId xmlns:a16="http://schemas.microsoft.com/office/drawing/2014/main" id="{7BA65A50-2798-4D73-BC6E-14B7B824A4CE}"/>
              </a:ext>
            </a:extLst>
          </p:cNvPr>
          <p:cNvSpPr txBox="1"/>
          <p:nvPr/>
        </p:nvSpPr>
        <p:spPr>
          <a:xfrm>
            <a:off x="6162856" y="1869739"/>
            <a:ext cx="2612807" cy="276999"/>
          </a:xfrm>
          <a:prstGeom prst="rect">
            <a:avLst/>
          </a:prstGeom>
          <a:noFill/>
        </p:spPr>
        <p:txBody>
          <a:bodyPr wrap="square" rtlCol="0">
            <a:spAutoFit/>
          </a:bodyPr>
          <a:lstStyle/>
          <a:p>
            <a:pPr algn="just"/>
            <a:r>
              <a:rPr lang="en-US" altLang="ko-KR" sz="1200" dirty="0">
                <a:ln w="0"/>
                <a:solidFill>
                  <a:schemeClr val="accent1"/>
                </a:solidFill>
                <a:effectLst>
                  <a:outerShdw blurRad="38100" dist="25400" dir="5400000" algn="ctr" rotWithShape="0">
                    <a:srgbClr val="6E747A">
                      <a:alpha val="43000"/>
                    </a:srgbClr>
                  </a:outerShdw>
                </a:effectLst>
                <a:cs typeface="Arial" pitchFamily="34" charset="0"/>
              </a:rPr>
              <a:t>were due to heart attack and </a:t>
            </a:r>
            <a:r>
              <a:rPr lang="en-US" altLang="ko-KR" sz="1200" dirty="0" smtClean="0">
                <a:ln w="0"/>
                <a:solidFill>
                  <a:schemeClr val="accent1"/>
                </a:solidFill>
                <a:effectLst>
                  <a:outerShdw blurRad="38100" dist="25400" dir="5400000" algn="ctr" rotWithShape="0">
                    <a:srgbClr val="6E747A">
                      <a:alpha val="43000"/>
                    </a:srgbClr>
                  </a:outerShdw>
                </a:effectLst>
                <a:cs typeface="Arial" pitchFamily="34" charset="0"/>
              </a:rPr>
              <a:t>stroke! </a:t>
            </a:r>
            <a:endParaRPr lang="en-US" altLang="ko-KR" sz="1200" dirty="0">
              <a:ln w="0"/>
              <a:solidFill>
                <a:schemeClr val="accent1"/>
              </a:solidFill>
              <a:effectLst>
                <a:outerShdw blurRad="38100" dist="25400" dir="5400000" algn="ctr" rotWithShape="0">
                  <a:srgbClr val="6E747A">
                    <a:alpha val="43000"/>
                  </a:srgbClr>
                </a:outerShdw>
              </a:effectLst>
              <a:cs typeface="Arial" pitchFamily="34" charset="0"/>
            </a:endParaRPr>
          </a:p>
        </p:txBody>
      </p:sp>
      <p:grpSp>
        <p:nvGrpSpPr>
          <p:cNvPr id="7" name="Group 6">
            <a:extLst>
              <a:ext uri="{FF2B5EF4-FFF2-40B4-BE49-F238E27FC236}">
                <a16:creationId xmlns:a16="http://schemas.microsoft.com/office/drawing/2014/main" id="{E7280BC6-51D6-449A-8CD4-1BD40CA0CACA}"/>
              </a:ext>
            </a:extLst>
          </p:cNvPr>
          <p:cNvGrpSpPr/>
          <p:nvPr/>
        </p:nvGrpSpPr>
        <p:grpSpPr>
          <a:xfrm>
            <a:off x="4959206" y="2516070"/>
            <a:ext cx="1751364" cy="1138774"/>
            <a:chOff x="-475010" y="1042170"/>
            <a:chExt cx="3859356" cy="1138774"/>
          </a:xfrm>
        </p:grpSpPr>
        <p:sp>
          <p:nvSpPr>
            <p:cNvPr id="8" name="TextBox 7">
              <a:extLst>
                <a:ext uri="{FF2B5EF4-FFF2-40B4-BE49-F238E27FC236}">
                  <a16:creationId xmlns:a16="http://schemas.microsoft.com/office/drawing/2014/main" id="{C3D5C124-4B5F-419B-BDEA-E345E3BD2003}"/>
                </a:ext>
              </a:extLst>
            </p:cNvPr>
            <p:cNvSpPr txBox="1"/>
            <p:nvPr/>
          </p:nvSpPr>
          <p:spPr>
            <a:xfrm>
              <a:off x="-475010" y="1042170"/>
              <a:ext cx="3859356" cy="307777"/>
            </a:xfrm>
            <a:prstGeom prst="rect">
              <a:avLst/>
            </a:prstGeom>
            <a:noFill/>
          </p:spPr>
          <p:txBody>
            <a:bodyPr wrap="square" rtlCol="0" anchor="ctr">
              <a:spAutoFit/>
            </a:bodyPr>
            <a:lstStyle/>
            <a:p>
              <a:r>
                <a:rPr lang="en-US" altLang="ko-KR" sz="1400" b="1" dirty="0" smtClean="0">
                  <a:solidFill>
                    <a:schemeClr val="accent1"/>
                  </a:solidFill>
                  <a:cs typeface="Arial" pitchFamily="34" charset="0"/>
                </a:rPr>
                <a:t>Where?</a:t>
              </a:r>
              <a:endParaRPr lang="ko-KR" altLang="en-US" sz="1400" b="1" dirty="0">
                <a:solidFill>
                  <a:schemeClr val="accent1"/>
                </a:solidFill>
                <a:cs typeface="Arial" pitchFamily="34" charset="0"/>
              </a:endParaRPr>
            </a:p>
          </p:txBody>
        </p:sp>
        <p:sp>
          <p:nvSpPr>
            <p:cNvPr id="9" name="TextBox 8">
              <a:extLst>
                <a:ext uri="{FF2B5EF4-FFF2-40B4-BE49-F238E27FC236}">
                  <a16:creationId xmlns:a16="http://schemas.microsoft.com/office/drawing/2014/main" id="{C4F2B26D-53BC-4D0B-89DE-4AB3FA0C1EC9}"/>
                </a:ext>
              </a:extLst>
            </p:cNvPr>
            <p:cNvSpPr txBox="1"/>
            <p:nvPr/>
          </p:nvSpPr>
          <p:spPr>
            <a:xfrm>
              <a:off x="-475010" y="1349947"/>
              <a:ext cx="3845319" cy="830997"/>
            </a:xfrm>
            <a:prstGeom prst="rect">
              <a:avLst/>
            </a:prstGeom>
            <a:noFill/>
          </p:spPr>
          <p:txBody>
            <a:bodyPr wrap="square" rtlCol="0">
              <a:spAutoFit/>
            </a:bodyPr>
            <a:lstStyle/>
            <a:p>
              <a:r>
                <a:rPr lang="en-US" altLang="ko-KR" sz="1200" dirty="0">
                  <a:cs typeface="Arial" pitchFamily="34" charset="0"/>
                </a:rPr>
                <a:t>Over three </a:t>
              </a:r>
              <a:r>
                <a:rPr lang="en-US" altLang="ko-KR" sz="1200" dirty="0" smtClean="0">
                  <a:cs typeface="Arial" pitchFamily="34" charset="0"/>
                </a:rPr>
                <a:t>quarters of </a:t>
              </a:r>
              <a:r>
                <a:rPr lang="en-US" altLang="ko-KR" sz="1200" dirty="0">
                  <a:cs typeface="Arial" pitchFamily="34" charset="0"/>
                </a:rPr>
                <a:t>CVD deaths take place in low- and middle-income countries. </a:t>
              </a:r>
            </a:p>
          </p:txBody>
        </p:sp>
      </p:grpSp>
      <p:grpSp>
        <p:nvGrpSpPr>
          <p:cNvPr id="10" name="Group 9">
            <a:extLst>
              <a:ext uri="{FF2B5EF4-FFF2-40B4-BE49-F238E27FC236}">
                <a16:creationId xmlns:a16="http://schemas.microsoft.com/office/drawing/2014/main" id="{7A30E1CA-D81F-44CD-B85C-13097B434C3E}"/>
              </a:ext>
            </a:extLst>
          </p:cNvPr>
          <p:cNvGrpSpPr/>
          <p:nvPr/>
        </p:nvGrpSpPr>
        <p:grpSpPr>
          <a:xfrm>
            <a:off x="6710570" y="2516070"/>
            <a:ext cx="2751636" cy="1292245"/>
            <a:chOff x="-475010" y="1042170"/>
            <a:chExt cx="3868311" cy="1292245"/>
          </a:xfrm>
        </p:grpSpPr>
        <p:sp>
          <p:nvSpPr>
            <p:cNvPr id="11" name="TextBox 10">
              <a:extLst>
                <a:ext uri="{FF2B5EF4-FFF2-40B4-BE49-F238E27FC236}">
                  <a16:creationId xmlns:a16="http://schemas.microsoft.com/office/drawing/2014/main" id="{3AB70A08-E16F-49DD-A729-EA040A65DCE5}"/>
                </a:ext>
              </a:extLst>
            </p:cNvPr>
            <p:cNvSpPr txBox="1"/>
            <p:nvPr/>
          </p:nvSpPr>
          <p:spPr>
            <a:xfrm>
              <a:off x="-466055" y="1042170"/>
              <a:ext cx="3859356" cy="307777"/>
            </a:xfrm>
            <a:prstGeom prst="rect">
              <a:avLst/>
            </a:prstGeom>
            <a:noFill/>
          </p:spPr>
          <p:txBody>
            <a:bodyPr wrap="square" rtlCol="0" anchor="ctr">
              <a:spAutoFit/>
            </a:bodyPr>
            <a:lstStyle/>
            <a:p>
              <a:r>
                <a:rPr lang="en-US" altLang="ko-KR" sz="1400" b="1" dirty="0" smtClean="0">
                  <a:solidFill>
                    <a:schemeClr val="accent2"/>
                  </a:solidFill>
                  <a:cs typeface="Arial" pitchFamily="34" charset="0"/>
                </a:rPr>
                <a:t>How?</a:t>
              </a:r>
              <a:endParaRPr lang="ko-KR" altLang="en-US" sz="14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E5FB7700-7F0A-4DA4-8D35-350A7740B49E}"/>
                </a:ext>
              </a:extLst>
            </p:cNvPr>
            <p:cNvSpPr txBox="1"/>
            <p:nvPr/>
          </p:nvSpPr>
          <p:spPr>
            <a:xfrm>
              <a:off x="-475010" y="1318752"/>
              <a:ext cx="3845319" cy="1015663"/>
            </a:xfrm>
            <a:prstGeom prst="rect">
              <a:avLst/>
            </a:prstGeom>
            <a:noFill/>
          </p:spPr>
          <p:txBody>
            <a:bodyPr wrap="square" rtlCol="0">
              <a:spAutoFit/>
            </a:bodyPr>
            <a:lstStyle/>
            <a:p>
              <a:r>
                <a:rPr lang="en-US" altLang="ko-KR" sz="1200" dirty="0">
                  <a:cs typeface="Arial" pitchFamily="34" charset="0"/>
                </a:rPr>
                <a:t>Most cardiovascular diseases can be prevented by addressing behavioral risk factors such as unhealthy diet, obesity, physical inactivity and other important clinical </a:t>
              </a:r>
              <a:r>
                <a:rPr lang="en-US" altLang="ko-KR" sz="1200" dirty="0" smtClean="0">
                  <a:cs typeface="Arial" pitchFamily="34" charset="0"/>
                </a:rPr>
                <a:t>indications.</a:t>
              </a:r>
              <a:endParaRPr lang="en-US" altLang="ko-KR" sz="1200"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62829290-269A-4B89-B3A4-F70B263ABA9A}"/>
              </a:ext>
            </a:extLst>
          </p:cNvPr>
          <p:cNvGrpSpPr/>
          <p:nvPr/>
        </p:nvGrpSpPr>
        <p:grpSpPr>
          <a:xfrm>
            <a:off x="9547561" y="2516069"/>
            <a:ext cx="2055860" cy="1476912"/>
            <a:chOff x="-491809" y="1078058"/>
            <a:chExt cx="3876155" cy="1476912"/>
          </a:xfrm>
        </p:grpSpPr>
        <p:sp>
          <p:nvSpPr>
            <p:cNvPr id="14" name="TextBox 13">
              <a:extLst>
                <a:ext uri="{FF2B5EF4-FFF2-40B4-BE49-F238E27FC236}">
                  <a16:creationId xmlns:a16="http://schemas.microsoft.com/office/drawing/2014/main" id="{2E551BEA-3D91-493B-B393-7481199A4FEB}"/>
                </a:ext>
              </a:extLst>
            </p:cNvPr>
            <p:cNvSpPr txBox="1"/>
            <p:nvPr/>
          </p:nvSpPr>
          <p:spPr>
            <a:xfrm>
              <a:off x="-491809" y="1078058"/>
              <a:ext cx="3859356" cy="307777"/>
            </a:xfrm>
            <a:prstGeom prst="rect">
              <a:avLst/>
            </a:prstGeom>
            <a:noFill/>
          </p:spPr>
          <p:txBody>
            <a:bodyPr wrap="square" rtlCol="0" anchor="ctr">
              <a:spAutoFit/>
            </a:bodyPr>
            <a:lstStyle/>
            <a:p>
              <a:r>
                <a:rPr lang="en-US" altLang="ko-KR" sz="1400" b="1" dirty="0" smtClean="0">
                  <a:solidFill>
                    <a:schemeClr val="accent3"/>
                  </a:solidFill>
                  <a:cs typeface="Arial" pitchFamily="34" charset="0"/>
                </a:rPr>
                <a:t>Solution?</a:t>
              </a:r>
              <a:endParaRPr lang="ko-KR" altLang="en-US" sz="1400" b="1" dirty="0">
                <a:solidFill>
                  <a:schemeClr val="accent3"/>
                </a:solidFill>
                <a:cs typeface="Arial" pitchFamily="34" charset="0"/>
              </a:endParaRPr>
            </a:p>
          </p:txBody>
        </p:sp>
        <p:sp>
          <p:nvSpPr>
            <p:cNvPr id="15" name="TextBox 14">
              <a:extLst>
                <a:ext uri="{FF2B5EF4-FFF2-40B4-BE49-F238E27FC236}">
                  <a16:creationId xmlns:a16="http://schemas.microsoft.com/office/drawing/2014/main" id="{70F34091-A934-4C08-B7B7-BBF7228E14F4}"/>
                </a:ext>
              </a:extLst>
            </p:cNvPr>
            <p:cNvSpPr txBox="1"/>
            <p:nvPr/>
          </p:nvSpPr>
          <p:spPr>
            <a:xfrm>
              <a:off x="-460973" y="1354641"/>
              <a:ext cx="3845319" cy="1200329"/>
            </a:xfrm>
            <a:prstGeom prst="rect">
              <a:avLst/>
            </a:prstGeom>
            <a:noFill/>
          </p:spPr>
          <p:txBody>
            <a:bodyPr wrap="square" rtlCol="0">
              <a:spAutoFit/>
            </a:bodyPr>
            <a:lstStyle/>
            <a:p>
              <a:r>
                <a:rPr lang="en-US" altLang="ko-KR" sz="1200" dirty="0" smtClean="0">
                  <a:cs typeface="Arial" pitchFamily="34" charset="0"/>
                </a:rPr>
                <a:t>Therefore</a:t>
              </a:r>
              <a:r>
                <a:rPr lang="en-US" altLang="ko-KR" sz="1200" dirty="0">
                  <a:cs typeface="Arial" pitchFamily="34" charset="0"/>
                </a:rPr>
                <a:t>, it is important to detect heart diseases as early as possible so that management with counselling and medicines can begin.</a:t>
              </a:r>
              <a:endParaRPr lang="ko-KR" altLang="en-US" sz="1200" dirty="0">
                <a:cs typeface="Arial" pitchFamily="34" charset="0"/>
              </a:endParaRPr>
            </a:p>
          </p:txBody>
        </p:sp>
      </p:grpSp>
      <p:sp>
        <p:nvSpPr>
          <p:cNvPr id="517" name="TextBox 516"/>
          <p:cNvSpPr txBox="1"/>
          <p:nvPr/>
        </p:nvSpPr>
        <p:spPr>
          <a:xfrm>
            <a:off x="4784974" y="111381"/>
            <a:ext cx="5195870" cy="1015663"/>
          </a:xfrm>
          <a:prstGeom prst="rect">
            <a:avLst/>
          </a:prstGeom>
          <a:noFill/>
        </p:spPr>
        <p:txBody>
          <a:bodyPr wrap="square" lIns="108000" rIns="108000" rtlCol="0">
            <a:spAutoFit/>
          </a:bodyPr>
          <a:lstStyle/>
          <a:p>
            <a:r>
              <a:rPr lang="en-US" altLang="ko-KR" sz="6000" b="1" dirty="0">
                <a:cs typeface="Arial" pitchFamily="34" charset="0"/>
              </a:rPr>
              <a:t>Introduction</a:t>
            </a:r>
            <a:endParaRPr lang="ko-KR" altLang="en-US" sz="6000" b="1" dirty="0">
              <a:cs typeface="Arial" pitchFamily="34" charset="0"/>
            </a:endParaRPr>
          </a:p>
        </p:txBody>
      </p:sp>
      <p:pic>
        <p:nvPicPr>
          <p:cNvPr id="520" name="Picture 5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62" y="666866"/>
            <a:ext cx="4622612" cy="5327174"/>
          </a:xfrm>
          <a:prstGeom prst="rect">
            <a:avLst/>
          </a:prstGeom>
        </p:spPr>
      </p:pic>
      <p:sp>
        <p:nvSpPr>
          <p:cNvPr id="521" name="TextBox 520"/>
          <p:cNvSpPr txBox="1"/>
          <p:nvPr/>
        </p:nvSpPr>
        <p:spPr>
          <a:xfrm>
            <a:off x="1270746" y="5994040"/>
            <a:ext cx="2405843" cy="276999"/>
          </a:xfrm>
          <a:prstGeom prst="rect">
            <a:avLst/>
          </a:prstGeom>
          <a:noFill/>
        </p:spPr>
        <p:txBody>
          <a:bodyPr wrap="square" rtlCol="0">
            <a:spAutoFit/>
          </a:bodyPr>
          <a:lstStyle/>
          <a:p>
            <a:r>
              <a:rPr lang="en-US" sz="1200" dirty="0" smtClean="0"/>
              <a:t>World Health Organization, 2020</a:t>
            </a:r>
            <a:endParaRPr lang="en-MY" sz="1200" dirty="0"/>
          </a:p>
        </p:txBody>
      </p:sp>
      <p:pic>
        <p:nvPicPr>
          <p:cNvPr id="522" name="Picture 5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0972" y="4094227"/>
            <a:ext cx="3047562" cy="2403201"/>
          </a:xfrm>
          <a:prstGeom prst="rect">
            <a:avLst/>
          </a:prstGeom>
        </p:spPr>
      </p:pic>
      <p:sp>
        <p:nvSpPr>
          <p:cNvPr id="523" name="TextBox 522"/>
          <p:cNvSpPr txBox="1"/>
          <p:nvPr/>
        </p:nvSpPr>
        <p:spPr>
          <a:xfrm>
            <a:off x="5504839" y="6497428"/>
            <a:ext cx="2099829" cy="276999"/>
          </a:xfrm>
          <a:prstGeom prst="rect">
            <a:avLst/>
          </a:prstGeom>
          <a:noFill/>
        </p:spPr>
        <p:txBody>
          <a:bodyPr wrap="square" rtlCol="0">
            <a:spAutoFit/>
          </a:bodyPr>
          <a:lstStyle/>
          <a:p>
            <a:r>
              <a:rPr lang="en-US" sz="1200" dirty="0" smtClean="0"/>
              <a:t>Health Analytics Asia, 2019</a:t>
            </a:r>
            <a:endParaRPr lang="en-MY" sz="1200" dirty="0"/>
          </a:p>
        </p:txBody>
      </p:sp>
      <p:pic>
        <p:nvPicPr>
          <p:cNvPr id="524" name="Picture 5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8534" y="4013955"/>
            <a:ext cx="4051388" cy="2814762"/>
          </a:xfrm>
          <a:prstGeom prst="rect">
            <a:avLst/>
          </a:prstGeom>
        </p:spPr>
      </p:pic>
    </p:spTree>
    <p:extLst>
      <p:ext uri="{BB962C8B-B14F-4D97-AF65-F5344CB8AC3E}">
        <p14:creationId xmlns:p14="http://schemas.microsoft.com/office/powerpoint/2010/main" val="21600531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F5CE20D2-5644-4F0F-AF07-99326AF0F5AB}"/>
              </a:ext>
            </a:extLst>
          </p:cNvPr>
          <p:cNvGrpSpPr/>
          <p:nvPr/>
        </p:nvGrpSpPr>
        <p:grpSpPr>
          <a:xfrm>
            <a:off x="4426630" y="2108139"/>
            <a:ext cx="3338740" cy="2641722"/>
            <a:chOff x="3302040" y="3122958"/>
            <a:chExt cx="2546146" cy="2014595"/>
          </a:xfrm>
        </p:grpSpPr>
        <p:sp>
          <p:nvSpPr>
            <p:cNvPr id="73" name="Freeform 10">
              <a:extLst>
                <a:ext uri="{FF2B5EF4-FFF2-40B4-BE49-F238E27FC236}">
                  <a16:creationId xmlns:a16="http://schemas.microsoft.com/office/drawing/2014/main" id="{1D9CDB4D-A381-464A-97AB-31C15591549B}"/>
                </a:ext>
              </a:extLst>
            </p:cNvPr>
            <p:cNvSpPr/>
            <p:nvPr/>
          </p:nvSpPr>
          <p:spPr>
            <a:xfrm>
              <a:off x="3544666" y="3122958"/>
              <a:ext cx="2271943" cy="2014595"/>
            </a:xfrm>
            <a:custGeom>
              <a:avLst/>
              <a:gdLst>
                <a:gd name="connsiteX0" fmla="*/ 935542 w 1855228"/>
                <a:gd name="connsiteY0" fmla="*/ 1918655 h 1918655"/>
                <a:gd name="connsiteX1" fmla="*/ 0 w 1855228"/>
                <a:gd name="connsiteY1" fmla="*/ 63427 h 1918655"/>
                <a:gd name="connsiteX2" fmla="*/ 946113 w 1855228"/>
                <a:gd name="connsiteY2" fmla="*/ 380560 h 1918655"/>
                <a:gd name="connsiteX3" fmla="*/ 1839371 w 1855228"/>
                <a:gd name="connsiteY3" fmla="*/ 0 h 1918655"/>
                <a:gd name="connsiteX4" fmla="*/ 1855228 w 1855228"/>
                <a:gd name="connsiteY4" fmla="*/ 1072967 h 1918655"/>
                <a:gd name="connsiteX0" fmla="*/ 993438 w 1913124"/>
                <a:gd name="connsiteY0" fmla="*/ 1918655 h 1918655"/>
                <a:gd name="connsiteX1" fmla="*/ 57896 w 1913124"/>
                <a:gd name="connsiteY1" fmla="*/ 63427 h 1918655"/>
                <a:gd name="connsiteX2" fmla="*/ 1004009 w 1913124"/>
                <a:gd name="connsiteY2" fmla="*/ 380560 h 1918655"/>
                <a:gd name="connsiteX3" fmla="*/ 1897267 w 1913124"/>
                <a:gd name="connsiteY3" fmla="*/ 0 h 1918655"/>
                <a:gd name="connsiteX4" fmla="*/ 1913124 w 1913124"/>
                <a:gd name="connsiteY4" fmla="*/ 1072967 h 1918655"/>
                <a:gd name="connsiteX0" fmla="*/ 993438 w 1913124"/>
                <a:gd name="connsiteY0" fmla="*/ 1918655 h 1918655"/>
                <a:gd name="connsiteX1" fmla="*/ 57896 w 1913124"/>
                <a:gd name="connsiteY1" fmla="*/ 63427 h 1918655"/>
                <a:gd name="connsiteX2" fmla="*/ 1004009 w 1913124"/>
                <a:gd name="connsiteY2" fmla="*/ 380560 h 1918655"/>
                <a:gd name="connsiteX3" fmla="*/ 1897267 w 1913124"/>
                <a:gd name="connsiteY3" fmla="*/ 0 h 1918655"/>
                <a:gd name="connsiteX4" fmla="*/ 1913124 w 1913124"/>
                <a:gd name="connsiteY4" fmla="*/ 1072967 h 1918655"/>
                <a:gd name="connsiteX0" fmla="*/ 1010025 w 1929711"/>
                <a:gd name="connsiteY0" fmla="*/ 1918655 h 1918655"/>
                <a:gd name="connsiteX1" fmla="*/ 74483 w 1929711"/>
                <a:gd name="connsiteY1" fmla="*/ 63427 h 1918655"/>
                <a:gd name="connsiteX2" fmla="*/ 1020596 w 1929711"/>
                <a:gd name="connsiteY2" fmla="*/ 380560 h 1918655"/>
                <a:gd name="connsiteX3" fmla="*/ 1913854 w 1929711"/>
                <a:gd name="connsiteY3" fmla="*/ 0 h 1918655"/>
                <a:gd name="connsiteX4" fmla="*/ 1929711 w 1929711"/>
                <a:gd name="connsiteY4" fmla="*/ 1072967 h 1918655"/>
                <a:gd name="connsiteX0" fmla="*/ 1117186 w 2036872"/>
                <a:gd name="connsiteY0" fmla="*/ 1918655 h 1918655"/>
                <a:gd name="connsiteX1" fmla="*/ 181644 w 2036872"/>
                <a:gd name="connsiteY1" fmla="*/ 63427 h 1918655"/>
                <a:gd name="connsiteX2" fmla="*/ 1127757 w 2036872"/>
                <a:gd name="connsiteY2" fmla="*/ 380560 h 1918655"/>
                <a:gd name="connsiteX3" fmla="*/ 2021015 w 2036872"/>
                <a:gd name="connsiteY3" fmla="*/ 0 h 1918655"/>
                <a:gd name="connsiteX4" fmla="*/ 2036872 w 2036872"/>
                <a:gd name="connsiteY4" fmla="*/ 1072967 h 1918655"/>
                <a:gd name="connsiteX0" fmla="*/ 1117186 w 2036872"/>
                <a:gd name="connsiteY0" fmla="*/ 1981136 h 1981136"/>
                <a:gd name="connsiteX1" fmla="*/ 181644 w 2036872"/>
                <a:gd name="connsiteY1" fmla="*/ 125908 h 1981136"/>
                <a:gd name="connsiteX2" fmla="*/ 1127757 w 2036872"/>
                <a:gd name="connsiteY2" fmla="*/ 443041 h 1981136"/>
                <a:gd name="connsiteX3" fmla="*/ 2021015 w 2036872"/>
                <a:gd name="connsiteY3" fmla="*/ 62481 h 1981136"/>
                <a:gd name="connsiteX4" fmla="*/ 2036872 w 2036872"/>
                <a:gd name="connsiteY4" fmla="*/ 1135448 h 1981136"/>
                <a:gd name="connsiteX0" fmla="*/ 1117186 w 2036872"/>
                <a:gd name="connsiteY0" fmla="*/ 2002105 h 2002105"/>
                <a:gd name="connsiteX1" fmla="*/ 181644 w 2036872"/>
                <a:gd name="connsiteY1" fmla="*/ 146877 h 2002105"/>
                <a:gd name="connsiteX2" fmla="*/ 1127757 w 2036872"/>
                <a:gd name="connsiteY2" fmla="*/ 464010 h 2002105"/>
                <a:gd name="connsiteX3" fmla="*/ 2021015 w 2036872"/>
                <a:gd name="connsiteY3" fmla="*/ 83450 h 2002105"/>
                <a:gd name="connsiteX4" fmla="*/ 2036872 w 2036872"/>
                <a:gd name="connsiteY4" fmla="*/ 1156417 h 2002105"/>
                <a:gd name="connsiteX0" fmla="*/ 1117186 w 2036872"/>
                <a:gd name="connsiteY0" fmla="*/ 2002105 h 2002105"/>
                <a:gd name="connsiteX1" fmla="*/ 181644 w 2036872"/>
                <a:gd name="connsiteY1" fmla="*/ 146877 h 2002105"/>
                <a:gd name="connsiteX2" fmla="*/ 1127757 w 2036872"/>
                <a:gd name="connsiteY2" fmla="*/ 464010 h 2002105"/>
                <a:gd name="connsiteX3" fmla="*/ 2021015 w 2036872"/>
                <a:gd name="connsiteY3" fmla="*/ 83450 h 2002105"/>
                <a:gd name="connsiteX4" fmla="*/ 2036872 w 2036872"/>
                <a:gd name="connsiteY4" fmla="*/ 1156417 h 2002105"/>
                <a:gd name="connsiteX0" fmla="*/ 1117186 w 2036872"/>
                <a:gd name="connsiteY0" fmla="*/ 2047144 h 2047144"/>
                <a:gd name="connsiteX1" fmla="*/ 181644 w 2036872"/>
                <a:gd name="connsiteY1" fmla="*/ 191916 h 2047144"/>
                <a:gd name="connsiteX2" fmla="*/ 1127757 w 2036872"/>
                <a:gd name="connsiteY2" fmla="*/ 509049 h 2047144"/>
                <a:gd name="connsiteX3" fmla="*/ 2021015 w 2036872"/>
                <a:gd name="connsiteY3" fmla="*/ 128489 h 2047144"/>
                <a:gd name="connsiteX4" fmla="*/ 2036872 w 2036872"/>
                <a:gd name="connsiteY4" fmla="*/ 1201456 h 2047144"/>
                <a:gd name="connsiteX0" fmla="*/ 1117186 w 2036872"/>
                <a:gd name="connsiteY0" fmla="*/ 2033090 h 2033090"/>
                <a:gd name="connsiteX1" fmla="*/ 181644 w 2036872"/>
                <a:gd name="connsiteY1" fmla="*/ 177862 h 2033090"/>
                <a:gd name="connsiteX2" fmla="*/ 1127757 w 2036872"/>
                <a:gd name="connsiteY2" fmla="*/ 494995 h 2033090"/>
                <a:gd name="connsiteX3" fmla="*/ 2021015 w 2036872"/>
                <a:gd name="connsiteY3" fmla="*/ 114435 h 2033090"/>
                <a:gd name="connsiteX4" fmla="*/ 2036872 w 2036872"/>
                <a:gd name="connsiteY4" fmla="*/ 1187402 h 2033090"/>
                <a:gd name="connsiteX0" fmla="*/ 1117186 w 2036872"/>
                <a:gd name="connsiteY0" fmla="*/ 2037773 h 2037773"/>
                <a:gd name="connsiteX1" fmla="*/ 181644 w 2036872"/>
                <a:gd name="connsiteY1" fmla="*/ 182545 h 2037773"/>
                <a:gd name="connsiteX2" fmla="*/ 1127757 w 2036872"/>
                <a:gd name="connsiteY2" fmla="*/ 499678 h 2037773"/>
                <a:gd name="connsiteX3" fmla="*/ 2021015 w 2036872"/>
                <a:gd name="connsiteY3" fmla="*/ 119118 h 2037773"/>
                <a:gd name="connsiteX4" fmla="*/ 2036872 w 2036872"/>
                <a:gd name="connsiteY4" fmla="*/ 1192085 h 2037773"/>
                <a:gd name="connsiteX0" fmla="*/ 1117186 w 2181403"/>
                <a:gd name="connsiteY0" fmla="*/ 2037773 h 2037773"/>
                <a:gd name="connsiteX1" fmla="*/ 181644 w 2181403"/>
                <a:gd name="connsiteY1" fmla="*/ 182545 h 2037773"/>
                <a:gd name="connsiteX2" fmla="*/ 1127757 w 2181403"/>
                <a:gd name="connsiteY2" fmla="*/ 499678 h 2037773"/>
                <a:gd name="connsiteX3" fmla="*/ 2021015 w 2181403"/>
                <a:gd name="connsiteY3" fmla="*/ 119118 h 2037773"/>
                <a:gd name="connsiteX4" fmla="*/ 2036872 w 2181403"/>
                <a:gd name="connsiteY4" fmla="*/ 1192085 h 2037773"/>
                <a:gd name="connsiteX0" fmla="*/ 1117186 w 2181403"/>
                <a:gd name="connsiteY0" fmla="*/ 2028406 h 2028406"/>
                <a:gd name="connsiteX1" fmla="*/ 181644 w 2181403"/>
                <a:gd name="connsiteY1" fmla="*/ 173178 h 2028406"/>
                <a:gd name="connsiteX2" fmla="*/ 1127757 w 2181403"/>
                <a:gd name="connsiteY2" fmla="*/ 490311 h 2028406"/>
                <a:gd name="connsiteX3" fmla="*/ 2021015 w 2181403"/>
                <a:gd name="connsiteY3" fmla="*/ 109751 h 2028406"/>
                <a:gd name="connsiteX4" fmla="*/ 2036872 w 2181403"/>
                <a:gd name="connsiteY4" fmla="*/ 1182718 h 2028406"/>
                <a:gd name="connsiteX0" fmla="*/ 1117186 w 2275346"/>
                <a:gd name="connsiteY0" fmla="*/ 2028406 h 2028406"/>
                <a:gd name="connsiteX1" fmla="*/ 181644 w 2275346"/>
                <a:gd name="connsiteY1" fmla="*/ 173178 h 2028406"/>
                <a:gd name="connsiteX2" fmla="*/ 1127757 w 2275346"/>
                <a:gd name="connsiteY2" fmla="*/ 490311 h 2028406"/>
                <a:gd name="connsiteX3" fmla="*/ 2021015 w 2275346"/>
                <a:gd name="connsiteY3" fmla="*/ 109751 h 2028406"/>
                <a:gd name="connsiteX4" fmla="*/ 2036872 w 2275346"/>
                <a:gd name="connsiteY4" fmla="*/ 1182718 h 2028406"/>
                <a:gd name="connsiteX0" fmla="*/ 1117186 w 2251858"/>
                <a:gd name="connsiteY0" fmla="*/ 2028406 h 2028406"/>
                <a:gd name="connsiteX1" fmla="*/ 181644 w 2251858"/>
                <a:gd name="connsiteY1" fmla="*/ 173178 h 2028406"/>
                <a:gd name="connsiteX2" fmla="*/ 1127757 w 2251858"/>
                <a:gd name="connsiteY2" fmla="*/ 490311 h 2028406"/>
                <a:gd name="connsiteX3" fmla="*/ 2021015 w 2251858"/>
                <a:gd name="connsiteY3" fmla="*/ 109751 h 2028406"/>
                <a:gd name="connsiteX4" fmla="*/ 2036872 w 2251858"/>
                <a:gd name="connsiteY4" fmla="*/ 1182718 h 2028406"/>
                <a:gd name="connsiteX0" fmla="*/ 1117186 w 2251858"/>
                <a:gd name="connsiteY0" fmla="*/ 2016702 h 2016702"/>
                <a:gd name="connsiteX1" fmla="*/ 181644 w 2251858"/>
                <a:gd name="connsiteY1" fmla="*/ 161474 h 2016702"/>
                <a:gd name="connsiteX2" fmla="*/ 1127757 w 2251858"/>
                <a:gd name="connsiteY2" fmla="*/ 478607 h 2016702"/>
                <a:gd name="connsiteX3" fmla="*/ 2021015 w 2251858"/>
                <a:gd name="connsiteY3" fmla="*/ 98047 h 2016702"/>
                <a:gd name="connsiteX4" fmla="*/ 2036872 w 2251858"/>
                <a:gd name="connsiteY4" fmla="*/ 1171014 h 2016702"/>
                <a:gd name="connsiteX0" fmla="*/ 1117186 w 2251858"/>
                <a:gd name="connsiteY0" fmla="*/ 2016702 h 2016702"/>
                <a:gd name="connsiteX1" fmla="*/ 181644 w 2251858"/>
                <a:gd name="connsiteY1" fmla="*/ 161474 h 2016702"/>
                <a:gd name="connsiteX2" fmla="*/ 1127757 w 2251858"/>
                <a:gd name="connsiteY2" fmla="*/ 478607 h 2016702"/>
                <a:gd name="connsiteX3" fmla="*/ 2021015 w 2251858"/>
                <a:gd name="connsiteY3" fmla="*/ 98047 h 2016702"/>
                <a:gd name="connsiteX4" fmla="*/ 2036872 w 2251858"/>
                <a:gd name="connsiteY4" fmla="*/ 1171014 h 2016702"/>
                <a:gd name="connsiteX0" fmla="*/ 1117186 w 2251858"/>
                <a:gd name="connsiteY0" fmla="*/ 2002667 h 2002667"/>
                <a:gd name="connsiteX1" fmla="*/ 181644 w 2251858"/>
                <a:gd name="connsiteY1" fmla="*/ 147439 h 2002667"/>
                <a:gd name="connsiteX2" fmla="*/ 1127757 w 2251858"/>
                <a:gd name="connsiteY2" fmla="*/ 464572 h 2002667"/>
                <a:gd name="connsiteX3" fmla="*/ 2021015 w 2251858"/>
                <a:gd name="connsiteY3" fmla="*/ 84012 h 2002667"/>
                <a:gd name="connsiteX4" fmla="*/ 2036872 w 2251858"/>
                <a:gd name="connsiteY4" fmla="*/ 1156979 h 2002667"/>
                <a:gd name="connsiteX0" fmla="*/ 1117186 w 2277694"/>
                <a:gd name="connsiteY0" fmla="*/ 2002667 h 2002667"/>
                <a:gd name="connsiteX1" fmla="*/ 181644 w 2277694"/>
                <a:gd name="connsiteY1" fmla="*/ 147439 h 2002667"/>
                <a:gd name="connsiteX2" fmla="*/ 1127757 w 2277694"/>
                <a:gd name="connsiteY2" fmla="*/ 464572 h 2002667"/>
                <a:gd name="connsiteX3" fmla="*/ 2021015 w 2277694"/>
                <a:gd name="connsiteY3" fmla="*/ 84012 h 2002667"/>
                <a:gd name="connsiteX4" fmla="*/ 2036872 w 2277694"/>
                <a:gd name="connsiteY4" fmla="*/ 1156979 h 2002667"/>
                <a:gd name="connsiteX0" fmla="*/ 1117186 w 2307550"/>
                <a:gd name="connsiteY0" fmla="*/ 2002667 h 2002667"/>
                <a:gd name="connsiteX1" fmla="*/ 181644 w 2307550"/>
                <a:gd name="connsiteY1" fmla="*/ 147439 h 2002667"/>
                <a:gd name="connsiteX2" fmla="*/ 1127757 w 2307550"/>
                <a:gd name="connsiteY2" fmla="*/ 464572 h 2002667"/>
                <a:gd name="connsiteX3" fmla="*/ 2021015 w 2307550"/>
                <a:gd name="connsiteY3" fmla="*/ 84012 h 2002667"/>
                <a:gd name="connsiteX4" fmla="*/ 2036872 w 2307550"/>
                <a:gd name="connsiteY4" fmla="*/ 1156979 h 2002667"/>
                <a:gd name="connsiteX0" fmla="*/ 1117186 w 2282049"/>
                <a:gd name="connsiteY0" fmla="*/ 2002667 h 2002667"/>
                <a:gd name="connsiteX1" fmla="*/ 181644 w 2282049"/>
                <a:gd name="connsiteY1" fmla="*/ 147439 h 2002667"/>
                <a:gd name="connsiteX2" fmla="*/ 1127757 w 2282049"/>
                <a:gd name="connsiteY2" fmla="*/ 464572 h 2002667"/>
                <a:gd name="connsiteX3" fmla="*/ 2021015 w 2282049"/>
                <a:gd name="connsiteY3" fmla="*/ 84012 h 2002667"/>
                <a:gd name="connsiteX4" fmla="*/ 2036872 w 2282049"/>
                <a:gd name="connsiteY4" fmla="*/ 1156979 h 2002667"/>
                <a:gd name="connsiteX0" fmla="*/ 1117186 w 2265865"/>
                <a:gd name="connsiteY0" fmla="*/ 2002667 h 2002667"/>
                <a:gd name="connsiteX1" fmla="*/ 181644 w 2265865"/>
                <a:gd name="connsiteY1" fmla="*/ 147439 h 2002667"/>
                <a:gd name="connsiteX2" fmla="*/ 1127757 w 2265865"/>
                <a:gd name="connsiteY2" fmla="*/ 464572 h 2002667"/>
                <a:gd name="connsiteX3" fmla="*/ 2021015 w 2265865"/>
                <a:gd name="connsiteY3" fmla="*/ 84012 h 2002667"/>
                <a:gd name="connsiteX4" fmla="*/ 2036872 w 2265865"/>
                <a:gd name="connsiteY4" fmla="*/ 1156979 h 2002667"/>
                <a:gd name="connsiteX0" fmla="*/ 1117186 w 2265865"/>
                <a:gd name="connsiteY0" fmla="*/ 2000328 h 2000328"/>
                <a:gd name="connsiteX1" fmla="*/ 181644 w 2265865"/>
                <a:gd name="connsiteY1" fmla="*/ 145100 h 2000328"/>
                <a:gd name="connsiteX2" fmla="*/ 1127757 w 2265865"/>
                <a:gd name="connsiteY2" fmla="*/ 462233 h 2000328"/>
                <a:gd name="connsiteX3" fmla="*/ 2021015 w 2265865"/>
                <a:gd name="connsiteY3" fmla="*/ 81673 h 2000328"/>
                <a:gd name="connsiteX4" fmla="*/ 2036872 w 2265865"/>
                <a:gd name="connsiteY4" fmla="*/ 1154640 h 2000328"/>
                <a:gd name="connsiteX0" fmla="*/ 1117186 w 2258942"/>
                <a:gd name="connsiteY0" fmla="*/ 2000328 h 2000328"/>
                <a:gd name="connsiteX1" fmla="*/ 181644 w 2258942"/>
                <a:gd name="connsiteY1" fmla="*/ 145100 h 2000328"/>
                <a:gd name="connsiteX2" fmla="*/ 1127757 w 2258942"/>
                <a:gd name="connsiteY2" fmla="*/ 462233 h 2000328"/>
                <a:gd name="connsiteX3" fmla="*/ 2021015 w 2258942"/>
                <a:gd name="connsiteY3" fmla="*/ 81673 h 2000328"/>
                <a:gd name="connsiteX4" fmla="*/ 2036872 w 2258942"/>
                <a:gd name="connsiteY4" fmla="*/ 1154640 h 2000328"/>
                <a:gd name="connsiteX0" fmla="*/ 1117186 w 2243998"/>
                <a:gd name="connsiteY0" fmla="*/ 2000328 h 2000328"/>
                <a:gd name="connsiteX1" fmla="*/ 181644 w 2243998"/>
                <a:gd name="connsiteY1" fmla="*/ 145100 h 2000328"/>
                <a:gd name="connsiteX2" fmla="*/ 1127757 w 2243998"/>
                <a:gd name="connsiteY2" fmla="*/ 462233 h 2000328"/>
                <a:gd name="connsiteX3" fmla="*/ 2021015 w 2243998"/>
                <a:gd name="connsiteY3" fmla="*/ 81673 h 2000328"/>
                <a:gd name="connsiteX4" fmla="*/ 1989302 w 2243998"/>
                <a:gd name="connsiteY4" fmla="*/ 1202210 h 2000328"/>
                <a:gd name="connsiteX0" fmla="*/ 1117186 w 2286582"/>
                <a:gd name="connsiteY0" fmla="*/ 2000328 h 2000328"/>
                <a:gd name="connsiteX1" fmla="*/ 181644 w 2286582"/>
                <a:gd name="connsiteY1" fmla="*/ 145100 h 2000328"/>
                <a:gd name="connsiteX2" fmla="*/ 1127757 w 2286582"/>
                <a:gd name="connsiteY2" fmla="*/ 462233 h 2000328"/>
                <a:gd name="connsiteX3" fmla="*/ 2021015 w 2286582"/>
                <a:gd name="connsiteY3" fmla="*/ 81673 h 2000328"/>
                <a:gd name="connsiteX4" fmla="*/ 1989302 w 2286582"/>
                <a:gd name="connsiteY4" fmla="*/ 1202210 h 2000328"/>
                <a:gd name="connsiteX0" fmla="*/ 1117186 w 2289874"/>
                <a:gd name="connsiteY0" fmla="*/ 2016915 h 2016915"/>
                <a:gd name="connsiteX1" fmla="*/ 181644 w 2289874"/>
                <a:gd name="connsiteY1" fmla="*/ 161687 h 2016915"/>
                <a:gd name="connsiteX2" fmla="*/ 1127757 w 2289874"/>
                <a:gd name="connsiteY2" fmla="*/ 478820 h 2016915"/>
                <a:gd name="connsiteX3" fmla="*/ 2026300 w 2289874"/>
                <a:gd name="connsiteY3" fmla="*/ 77118 h 2016915"/>
                <a:gd name="connsiteX4" fmla="*/ 1989302 w 2289874"/>
                <a:gd name="connsiteY4" fmla="*/ 1218797 h 2016915"/>
                <a:gd name="connsiteX0" fmla="*/ 1117186 w 2289874"/>
                <a:gd name="connsiteY0" fmla="*/ 1995112 h 1995112"/>
                <a:gd name="connsiteX1" fmla="*/ 181644 w 2289874"/>
                <a:gd name="connsiteY1" fmla="*/ 139884 h 1995112"/>
                <a:gd name="connsiteX2" fmla="*/ 1127757 w 2289874"/>
                <a:gd name="connsiteY2" fmla="*/ 457017 h 1995112"/>
                <a:gd name="connsiteX3" fmla="*/ 2026300 w 2289874"/>
                <a:gd name="connsiteY3" fmla="*/ 55315 h 1995112"/>
                <a:gd name="connsiteX4" fmla="*/ 1989302 w 2289874"/>
                <a:gd name="connsiteY4" fmla="*/ 1196994 h 1995112"/>
                <a:gd name="connsiteX0" fmla="*/ 1117186 w 2271943"/>
                <a:gd name="connsiteY0" fmla="*/ 1995112 h 1995112"/>
                <a:gd name="connsiteX1" fmla="*/ 181644 w 2271943"/>
                <a:gd name="connsiteY1" fmla="*/ 139884 h 1995112"/>
                <a:gd name="connsiteX2" fmla="*/ 1127757 w 2271943"/>
                <a:gd name="connsiteY2" fmla="*/ 457017 h 1995112"/>
                <a:gd name="connsiteX3" fmla="*/ 2026300 w 2271943"/>
                <a:gd name="connsiteY3" fmla="*/ 55315 h 1995112"/>
                <a:gd name="connsiteX4" fmla="*/ 1989302 w 2271943"/>
                <a:gd name="connsiteY4" fmla="*/ 1196994 h 1995112"/>
                <a:gd name="connsiteX0" fmla="*/ 1117186 w 2271943"/>
                <a:gd name="connsiteY0" fmla="*/ 1995112 h 1995112"/>
                <a:gd name="connsiteX1" fmla="*/ 181644 w 2271943"/>
                <a:gd name="connsiteY1" fmla="*/ 139884 h 1995112"/>
                <a:gd name="connsiteX2" fmla="*/ 1127757 w 2271943"/>
                <a:gd name="connsiteY2" fmla="*/ 457017 h 1995112"/>
                <a:gd name="connsiteX3" fmla="*/ 2026300 w 2271943"/>
                <a:gd name="connsiteY3" fmla="*/ 55315 h 1995112"/>
                <a:gd name="connsiteX4" fmla="*/ 1989302 w 2271943"/>
                <a:gd name="connsiteY4" fmla="*/ 1196994 h 1995112"/>
                <a:gd name="connsiteX0" fmla="*/ 1117186 w 2271943"/>
                <a:gd name="connsiteY0" fmla="*/ 1993768 h 1993768"/>
                <a:gd name="connsiteX1" fmla="*/ 181644 w 2271943"/>
                <a:gd name="connsiteY1" fmla="*/ 138540 h 1993768"/>
                <a:gd name="connsiteX2" fmla="*/ 1127757 w 2271943"/>
                <a:gd name="connsiteY2" fmla="*/ 455673 h 1993768"/>
                <a:gd name="connsiteX3" fmla="*/ 2026300 w 2271943"/>
                <a:gd name="connsiteY3" fmla="*/ 53971 h 1993768"/>
                <a:gd name="connsiteX4" fmla="*/ 1989302 w 2271943"/>
                <a:gd name="connsiteY4" fmla="*/ 1195650 h 1993768"/>
                <a:gd name="connsiteX0" fmla="*/ 1117186 w 2271943"/>
                <a:gd name="connsiteY0" fmla="*/ 2019237 h 2019237"/>
                <a:gd name="connsiteX1" fmla="*/ 181644 w 2271943"/>
                <a:gd name="connsiteY1" fmla="*/ 164009 h 2019237"/>
                <a:gd name="connsiteX2" fmla="*/ 1127757 w 2271943"/>
                <a:gd name="connsiteY2" fmla="*/ 481142 h 2019237"/>
                <a:gd name="connsiteX3" fmla="*/ 2026300 w 2271943"/>
                <a:gd name="connsiteY3" fmla="*/ 79440 h 2019237"/>
                <a:gd name="connsiteX4" fmla="*/ 1989302 w 2271943"/>
                <a:gd name="connsiteY4" fmla="*/ 1221119 h 2019237"/>
                <a:gd name="connsiteX0" fmla="*/ 1117186 w 2271943"/>
                <a:gd name="connsiteY0" fmla="*/ 2019237 h 2019237"/>
                <a:gd name="connsiteX1" fmla="*/ 181644 w 2271943"/>
                <a:gd name="connsiteY1" fmla="*/ 164009 h 2019237"/>
                <a:gd name="connsiteX2" fmla="*/ 1127757 w 2271943"/>
                <a:gd name="connsiteY2" fmla="*/ 481142 h 2019237"/>
                <a:gd name="connsiteX3" fmla="*/ 2026300 w 2271943"/>
                <a:gd name="connsiteY3" fmla="*/ 79440 h 2019237"/>
                <a:gd name="connsiteX4" fmla="*/ 1989302 w 2271943"/>
                <a:gd name="connsiteY4" fmla="*/ 1221119 h 2019237"/>
                <a:gd name="connsiteX0" fmla="*/ 1117186 w 2271943"/>
                <a:gd name="connsiteY0" fmla="*/ 2014595 h 2014595"/>
                <a:gd name="connsiteX1" fmla="*/ 181644 w 2271943"/>
                <a:gd name="connsiteY1" fmla="*/ 159367 h 2014595"/>
                <a:gd name="connsiteX2" fmla="*/ 1127757 w 2271943"/>
                <a:gd name="connsiteY2" fmla="*/ 476500 h 2014595"/>
                <a:gd name="connsiteX3" fmla="*/ 2026300 w 2271943"/>
                <a:gd name="connsiteY3" fmla="*/ 74798 h 2014595"/>
                <a:gd name="connsiteX4" fmla="*/ 1989302 w 2271943"/>
                <a:gd name="connsiteY4" fmla="*/ 1216477 h 2014595"/>
                <a:gd name="connsiteX0" fmla="*/ 1117186 w 2271943"/>
                <a:gd name="connsiteY0" fmla="*/ 2014595 h 2014595"/>
                <a:gd name="connsiteX1" fmla="*/ 181644 w 2271943"/>
                <a:gd name="connsiteY1" fmla="*/ 159367 h 2014595"/>
                <a:gd name="connsiteX2" fmla="*/ 1127757 w 2271943"/>
                <a:gd name="connsiteY2" fmla="*/ 476500 h 2014595"/>
                <a:gd name="connsiteX3" fmla="*/ 2026300 w 2271943"/>
                <a:gd name="connsiteY3" fmla="*/ 74798 h 2014595"/>
                <a:gd name="connsiteX4" fmla="*/ 1989302 w 2271943"/>
                <a:gd name="connsiteY4" fmla="*/ 1216477 h 201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943" h="2014595">
                  <a:moveTo>
                    <a:pt x="1117186" y="2014595"/>
                  </a:moveTo>
                  <a:cubicBezTo>
                    <a:pt x="-93205" y="1174192"/>
                    <a:pt x="-167203" y="439501"/>
                    <a:pt x="181644" y="159367"/>
                  </a:cubicBezTo>
                  <a:cubicBezTo>
                    <a:pt x="481158" y="-62627"/>
                    <a:pt x="812386" y="-20342"/>
                    <a:pt x="1127757" y="476500"/>
                  </a:cubicBezTo>
                  <a:cubicBezTo>
                    <a:pt x="1425509" y="16658"/>
                    <a:pt x="1781402" y="-94340"/>
                    <a:pt x="2026300" y="74798"/>
                  </a:cubicBezTo>
                  <a:cubicBezTo>
                    <a:pt x="2443857" y="443025"/>
                    <a:pt x="2258864" y="853535"/>
                    <a:pt x="1989302" y="1216477"/>
                  </a:cubicBezTo>
                </a:path>
              </a:pathLst>
            </a:custGeom>
            <a:ln w="1270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74" name="Group 73">
              <a:extLst>
                <a:ext uri="{FF2B5EF4-FFF2-40B4-BE49-F238E27FC236}">
                  <a16:creationId xmlns:a16="http://schemas.microsoft.com/office/drawing/2014/main" id="{4B3681E9-A374-43EF-8D4A-26782EAD7084}"/>
                </a:ext>
              </a:extLst>
            </p:cNvPr>
            <p:cNvGrpSpPr/>
            <p:nvPr/>
          </p:nvGrpSpPr>
          <p:grpSpPr>
            <a:xfrm>
              <a:off x="3302040" y="3367929"/>
              <a:ext cx="2546146" cy="1273073"/>
              <a:chOff x="4932040" y="3938836"/>
              <a:chExt cx="2546146" cy="1273073"/>
            </a:xfrm>
          </p:grpSpPr>
          <p:sp>
            <p:nvSpPr>
              <p:cNvPr id="75" name="Freeform 14">
                <a:extLst>
                  <a:ext uri="{FF2B5EF4-FFF2-40B4-BE49-F238E27FC236}">
                    <a16:creationId xmlns:a16="http://schemas.microsoft.com/office/drawing/2014/main" id="{D724311A-C133-4518-B31F-D01A951594DC}"/>
                  </a:ext>
                </a:extLst>
              </p:cNvPr>
              <p:cNvSpPr/>
              <p:nvPr/>
            </p:nvSpPr>
            <p:spPr>
              <a:xfrm>
                <a:off x="4932040" y="3938836"/>
                <a:ext cx="2546146" cy="1273073"/>
              </a:xfrm>
              <a:custGeom>
                <a:avLst/>
                <a:gdLst>
                  <a:gd name="connsiteX0" fmla="*/ 0 w 1923940"/>
                  <a:gd name="connsiteY0" fmla="*/ 739977 h 951399"/>
                  <a:gd name="connsiteX1" fmla="*/ 280134 w 1923940"/>
                  <a:gd name="connsiteY1" fmla="*/ 750548 h 951399"/>
                  <a:gd name="connsiteX2" fmla="*/ 348846 w 1923940"/>
                  <a:gd name="connsiteY2" fmla="*/ 930257 h 951399"/>
                  <a:gd name="connsiteX3" fmla="*/ 406987 w 1923940"/>
                  <a:gd name="connsiteY3" fmla="*/ 671265 h 951399"/>
                  <a:gd name="connsiteX4" fmla="*/ 443986 w 1923940"/>
                  <a:gd name="connsiteY4" fmla="*/ 745262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443986 w 1923940"/>
                  <a:gd name="connsiteY4" fmla="*/ 745262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07413 w 1923940"/>
                  <a:gd name="connsiteY4" fmla="*/ 766405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07413 w 1923940"/>
                  <a:gd name="connsiteY4" fmla="*/ 766405 h 951399"/>
                  <a:gd name="connsiteX5" fmla="*/ 602553 w 1923940"/>
                  <a:gd name="connsiteY5" fmla="*/ 581411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81836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81836 w 1923940"/>
                  <a:gd name="connsiteY6" fmla="*/ 745262 h 951399"/>
                  <a:gd name="connsiteX7" fmla="*/ 877401 w 1923940"/>
                  <a:gd name="connsiteY7" fmla="*/ 745262 h 951399"/>
                  <a:gd name="connsiteX8" fmla="*/ 935542 w 1923940"/>
                  <a:gd name="connsiteY8" fmla="*/ 449272 h 951399"/>
                  <a:gd name="connsiteX9" fmla="*/ 1004254 w 1923940"/>
                  <a:gd name="connsiteY9" fmla="*/ 755833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50548 h 961970"/>
                  <a:gd name="connsiteX1" fmla="*/ 280134 w 1923940"/>
                  <a:gd name="connsiteY1" fmla="*/ 761119 h 961970"/>
                  <a:gd name="connsiteX2" fmla="*/ 348846 w 1923940"/>
                  <a:gd name="connsiteY2" fmla="*/ 940828 h 961970"/>
                  <a:gd name="connsiteX3" fmla="*/ 443986 w 1923940"/>
                  <a:gd name="connsiteY3" fmla="*/ 676550 h 961970"/>
                  <a:gd name="connsiteX4" fmla="*/ 544412 w 1923940"/>
                  <a:gd name="connsiteY4" fmla="*/ 782262 h 961970"/>
                  <a:gd name="connsiteX5" fmla="*/ 602553 w 1923940"/>
                  <a:gd name="connsiteY5" fmla="*/ 591982 h 961970"/>
                  <a:gd name="connsiteX6" fmla="*/ 681836 w 1923940"/>
                  <a:gd name="connsiteY6" fmla="*/ 755833 h 961970"/>
                  <a:gd name="connsiteX7" fmla="*/ 877401 w 1923940"/>
                  <a:gd name="connsiteY7" fmla="*/ 755833 h 961970"/>
                  <a:gd name="connsiteX8" fmla="*/ 935542 w 1923940"/>
                  <a:gd name="connsiteY8" fmla="*/ 459843 h 961970"/>
                  <a:gd name="connsiteX9" fmla="*/ 1004254 w 1923940"/>
                  <a:gd name="connsiteY9" fmla="*/ 766404 h 961970"/>
                  <a:gd name="connsiteX10" fmla="*/ 1088823 w 1923940"/>
                  <a:gd name="connsiteY10" fmla="*/ 766404 h 961970"/>
                  <a:gd name="connsiteX11" fmla="*/ 1141679 w 1923940"/>
                  <a:gd name="connsiteY11" fmla="*/ 961970 h 961970"/>
                  <a:gd name="connsiteX12" fmla="*/ 1215677 w 1923940"/>
                  <a:gd name="connsiteY12" fmla="*/ 745262 h 961970"/>
                  <a:gd name="connsiteX13" fmla="*/ 1263246 w 1923940"/>
                  <a:gd name="connsiteY13" fmla="*/ 750548 h 961970"/>
                  <a:gd name="connsiteX14" fmla="*/ 1358387 w 1923940"/>
                  <a:gd name="connsiteY14" fmla="*/ 0 h 961970"/>
                  <a:gd name="connsiteX15" fmla="*/ 1490525 w 1923940"/>
                  <a:gd name="connsiteY15" fmla="*/ 761119 h 961970"/>
                  <a:gd name="connsiteX16" fmla="*/ 1559237 w 1923940"/>
                  <a:gd name="connsiteY16" fmla="*/ 422844 h 961970"/>
                  <a:gd name="connsiteX17" fmla="*/ 1617378 w 1923940"/>
                  <a:gd name="connsiteY17" fmla="*/ 745262 h 961970"/>
                  <a:gd name="connsiteX18" fmla="*/ 1659663 w 1923940"/>
                  <a:gd name="connsiteY18" fmla="*/ 613124 h 961970"/>
                  <a:gd name="connsiteX19" fmla="*/ 1728375 w 1923940"/>
                  <a:gd name="connsiteY19" fmla="*/ 755833 h 961970"/>
                  <a:gd name="connsiteX20" fmla="*/ 1923940 w 1923940"/>
                  <a:gd name="connsiteY20" fmla="*/ 755833 h 96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940" h="961970">
                    <a:moveTo>
                      <a:pt x="0" y="750548"/>
                    </a:moveTo>
                    <a:lnTo>
                      <a:pt x="280134" y="761119"/>
                    </a:lnTo>
                    <a:lnTo>
                      <a:pt x="348846" y="940828"/>
                    </a:lnTo>
                    <a:lnTo>
                      <a:pt x="443986" y="676550"/>
                    </a:lnTo>
                    <a:lnTo>
                      <a:pt x="544412" y="782262"/>
                    </a:lnTo>
                    <a:lnTo>
                      <a:pt x="602553" y="591982"/>
                    </a:lnTo>
                    <a:lnTo>
                      <a:pt x="681836" y="755833"/>
                    </a:lnTo>
                    <a:lnTo>
                      <a:pt x="877401" y="755833"/>
                    </a:lnTo>
                    <a:lnTo>
                      <a:pt x="935542" y="459843"/>
                    </a:lnTo>
                    <a:lnTo>
                      <a:pt x="1004254" y="766404"/>
                    </a:lnTo>
                    <a:lnTo>
                      <a:pt x="1088823" y="766404"/>
                    </a:lnTo>
                    <a:lnTo>
                      <a:pt x="1141679" y="961970"/>
                    </a:lnTo>
                    <a:lnTo>
                      <a:pt x="1215677" y="745262"/>
                    </a:lnTo>
                    <a:lnTo>
                      <a:pt x="1263246" y="750548"/>
                    </a:lnTo>
                    <a:lnTo>
                      <a:pt x="1358387" y="0"/>
                    </a:lnTo>
                    <a:lnTo>
                      <a:pt x="1490525" y="761119"/>
                    </a:lnTo>
                    <a:lnTo>
                      <a:pt x="1559237" y="422844"/>
                    </a:lnTo>
                    <a:lnTo>
                      <a:pt x="1617378" y="745262"/>
                    </a:lnTo>
                    <a:lnTo>
                      <a:pt x="1659663" y="613124"/>
                    </a:lnTo>
                    <a:lnTo>
                      <a:pt x="1728375" y="755833"/>
                    </a:lnTo>
                    <a:lnTo>
                      <a:pt x="1923940" y="755833"/>
                    </a:lnTo>
                  </a:path>
                </a:pathLst>
              </a:custGeom>
              <a:ln w="2127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76" name="Freeform 11">
                <a:extLst>
                  <a:ext uri="{FF2B5EF4-FFF2-40B4-BE49-F238E27FC236}">
                    <a16:creationId xmlns:a16="http://schemas.microsoft.com/office/drawing/2014/main" id="{A189E313-E40C-4EBA-AC4E-26C499162F18}"/>
                  </a:ext>
                </a:extLst>
              </p:cNvPr>
              <p:cNvSpPr/>
              <p:nvPr/>
            </p:nvSpPr>
            <p:spPr>
              <a:xfrm>
                <a:off x="4932040" y="3938836"/>
                <a:ext cx="2546146" cy="1273073"/>
              </a:xfrm>
              <a:custGeom>
                <a:avLst/>
                <a:gdLst>
                  <a:gd name="connsiteX0" fmla="*/ 0 w 1923940"/>
                  <a:gd name="connsiteY0" fmla="*/ 739977 h 951399"/>
                  <a:gd name="connsiteX1" fmla="*/ 280134 w 1923940"/>
                  <a:gd name="connsiteY1" fmla="*/ 750548 h 951399"/>
                  <a:gd name="connsiteX2" fmla="*/ 348846 w 1923940"/>
                  <a:gd name="connsiteY2" fmla="*/ 930257 h 951399"/>
                  <a:gd name="connsiteX3" fmla="*/ 406987 w 1923940"/>
                  <a:gd name="connsiteY3" fmla="*/ 671265 h 951399"/>
                  <a:gd name="connsiteX4" fmla="*/ 443986 w 1923940"/>
                  <a:gd name="connsiteY4" fmla="*/ 745262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443986 w 1923940"/>
                  <a:gd name="connsiteY4" fmla="*/ 745262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07413 w 1923940"/>
                  <a:gd name="connsiteY4" fmla="*/ 766405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07413 w 1923940"/>
                  <a:gd name="connsiteY4" fmla="*/ 766405 h 951399"/>
                  <a:gd name="connsiteX5" fmla="*/ 602553 w 1923940"/>
                  <a:gd name="connsiteY5" fmla="*/ 581411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81836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81836 w 1923940"/>
                  <a:gd name="connsiteY6" fmla="*/ 745262 h 951399"/>
                  <a:gd name="connsiteX7" fmla="*/ 877401 w 1923940"/>
                  <a:gd name="connsiteY7" fmla="*/ 745262 h 951399"/>
                  <a:gd name="connsiteX8" fmla="*/ 935542 w 1923940"/>
                  <a:gd name="connsiteY8" fmla="*/ 449272 h 951399"/>
                  <a:gd name="connsiteX9" fmla="*/ 1004254 w 1923940"/>
                  <a:gd name="connsiteY9" fmla="*/ 755833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50548 h 961970"/>
                  <a:gd name="connsiteX1" fmla="*/ 280134 w 1923940"/>
                  <a:gd name="connsiteY1" fmla="*/ 761119 h 961970"/>
                  <a:gd name="connsiteX2" fmla="*/ 348846 w 1923940"/>
                  <a:gd name="connsiteY2" fmla="*/ 940828 h 961970"/>
                  <a:gd name="connsiteX3" fmla="*/ 443986 w 1923940"/>
                  <a:gd name="connsiteY3" fmla="*/ 676550 h 961970"/>
                  <a:gd name="connsiteX4" fmla="*/ 544412 w 1923940"/>
                  <a:gd name="connsiteY4" fmla="*/ 782262 h 961970"/>
                  <a:gd name="connsiteX5" fmla="*/ 602553 w 1923940"/>
                  <a:gd name="connsiteY5" fmla="*/ 591982 h 961970"/>
                  <a:gd name="connsiteX6" fmla="*/ 681836 w 1923940"/>
                  <a:gd name="connsiteY6" fmla="*/ 755833 h 961970"/>
                  <a:gd name="connsiteX7" fmla="*/ 877401 w 1923940"/>
                  <a:gd name="connsiteY7" fmla="*/ 755833 h 961970"/>
                  <a:gd name="connsiteX8" fmla="*/ 935542 w 1923940"/>
                  <a:gd name="connsiteY8" fmla="*/ 459843 h 961970"/>
                  <a:gd name="connsiteX9" fmla="*/ 1004254 w 1923940"/>
                  <a:gd name="connsiteY9" fmla="*/ 766404 h 961970"/>
                  <a:gd name="connsiteX10" fmla="*/ 1088823 w 1923940"/>
                  <a:gd name="connsiteY10" fmla="*/ 766404 h 961970"/>
                  <a:gd name="connsiteX11" fmla="*/ 1141679 w 1923940"/>
                  <a:gd name="connsiteY11" fmla="*/ 961970 h 961970"/>
                  <a:gd name="connsiteX12" fmla="*/ 1215677 w 1923940"/>
                  <a:gd name="connsiteY12" fmla="*/ 745262 h 961970"/>
                  <a:gd name="connsiteX13" fmla="*/ 1263246 w 1923940"/>
                  <a:gd name="connsiteY13" fmla="*/ 750548 h 961970"/>
                  <a:gd name="connsiteX14" fmla="*/ 1358387 w 1923940"/>
                  <a:gd name="connsiteY14" fmla="*/ 0 h 961970"/>
                  <a:gd name="connsiteX15" fmla="*/ 1490525 w 1923940"/>
                  <a:gd name="connsiteY15" fmla="*/ 761119 h 961970"/>
                  <a:gd name="connsiteX16" fmla="*/ 1559237 w 1923940"/>
                  <a:gd name="connsiteY16" fmla="*/ 422844 h 961970"/>
                  <a:gd name="connsiteX17" fmla="*/ 1617378 w 1923940"/>
                  <a:gd name="connsiteY17" fmla="*/ 745262 h 961970"/>
                  <a:gd name="connsiteX18" fmla="*/ 1659663 w 1923940"/>
                  <a:gd name="connsiteY18" fmla="*/ 613124 h 961970"/>
                  <a:gd name="connsiteX19" fmla="*/ 1728375 w 1923940"/>
                  <a:gd name="connsiteY19" fmla="*/ 755833 h 961970"/>
                  <a:gd name="connsiteX20" fmla="*/ 1923940 w 1923940"/>
                  <a:gd name="connsiteY20" fmla="*/ 755833 h 96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940" h="961970">
                    <a:moveTo>
                      <a:pt x="0" y="750548"/>
                    </a:moveTo>
                    <a:lnTo>
                      <a:pt x="280134" y="761119"/>
                    </a:lnTo>
                    <a:lnTo>
                      <a:pt x="348846" y="940828"/>
                    </a:lnTo>
                    <a:lnTo>
                      <a:pt x="443986" y="676550"/>
                    </a:lnTo>
                    <a:lnTo>
                      <a:pt x="544412" y="782262"/>
                    </a:lnTo>
                    <a:lnTo>
                      <a:pt x="602553" y="591982"/>
                    </a:lnTo>
                    <a:lnTo>
                      <a:pt x="681836" y="755833"/>
                    </a:lnTo>
                    <a:lnTo>
                      <a:pt x="877401" y="755833"/>
                    </a:lnTo>
                    <a:lnTo>
                      <a:pt x="935542" y="459843"/>
                    </a:lnTo>
                    <a:lnTo>
                      <a:pt x="1004254" y="766404"/>
                    </a:lnTo>
                    <a:lnTo>
                      <a:pt x="1088823" y="766404"/>
                    </a:lnTo>
                    <a:lnTo>
                      <a:pt x="1141679" y="961970"/>
                    </a:lnTo>
                    <a:lnTo>
                      <a:pt x="1215677" y="745262"/>
                    </a:lnTo>
                    <a:lnTo>
                      <a:pt x="1263246" y="750548"/>
                    </a:lnTo>
                    <a:lnTo>
                      <a:pt x="1358387" y="0"/>
                    </a:lnTo>
                    <a:lnTo>
                      <a:pt x="1490525" y="761119"/>
                    </a:lnTo>
                    <a:lnTo>
                      <a:pt x="1559237" y="422844"/>
                    </a:lnTo>
                    <a:lnTo>
                      <a:pt x="1617378" y="745262"/>
                    </a:lnTo>
                    <a:lnTo>
                      <a:pt x="1659663" y="613124"/>
                    </a:lnTo>
                    <a:lnTo>
                      <a:pt x="1728375" y="755833"/>
                    </a:lnTo>
                    <a:lnTo>
                      <a:pt x="1923940" y="755833"/>
                    </a:lnTo>
                  </a:path>
                </a:pathLst>
              </a:custGeom>
              <a:ln w="1016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grpSp>
      <p:sp>
        <p:nvSpPr>
          <p:cNvPr id="88" name="TextBox 87">
            <a:extLst>
              <a:ext uri="{FF2B5EF4-FFF2-40B4-BE49-F238E27FC236}">
                <a16:creationId xmlns:a16="http://schemas.microsoft.com/office/drawing/2014/main" id="{A209FA8F-5D3F-4B73-BAAC-F258055DE5FF}"/>
              </a:ext>
            </a:extLst>
          </p:cNvPr>
          <p:cNvSpPr txBox="1"/>
          <p:nvPr/>
        </p:nvSpPr>
        <p:spPr>
          <a:xfrm>
            <a:off x="712265" y="2313135"/>
            <a:ext cx="3055431" cy="276999"/>
          </a:xfrm>
          <a:prstGeom prst="rect">
            <a:avLst/>
          </a:prstGeom>
          <a:solidFill>
            <a:schemeClr val="accent1"/>
          </a:solidFill>
        </p:spPr>
        <p:txBody>
          <a:bodyPr wrap="square" rtlCol="0">
            <a:spAutoFit/>
          </a:bodyPr>
          <a:lstStyle/>
          <a:p>
            <a:r>
              <a:rPr lang="en-US" altLang="ko-KR" sz="1200" b="1" dirty="0" smtClean="0">
                <a:solidFill>
                  <a:schemeClr val="bg1"/>
                </a:solidFill>
                <a:cs typeface="Arial" pitchFamily="34" charset="0"/>
              </a:rPr>
              <a:t>Problem Statement</a:t>
            </a:r>
            <a:endParaRPr lang="ko-KR" altLang="en-US" sz="1200" b="1" dirty="0">
              <a:solidFill>
                <a:schemeClr val="bg1"/>
              </a:solidFill>
              <a:cs typeface="Arial" pitchFamily="34" charset="0"/>
            </a:endParaRPr>
          </a:p>
        </p:txBody>
      </p:sp>
      <p:sp>
        <p:nvSpPr>
          <p:cNvPr id="106" name="Freeform 16">
            <a:extLst>
              <a:ext uri="{FF2B5EF4-FFF2-40B4-BE49-F238E27FC236}">
                <a16:creationId xmlns:a16="http://schemas.microsoft.com/office/drawing/2014/main" id="{1FF384BB-70E3-4B13-81D9-799AB29F226F}"/>
              </a:ext>
            </a:extLst>
          </p:cNvPr>
          <p:cNvSpPr/>
          <p:nvPr/>
        </p:nvSpPr>
        <p:spPr>
          <a:xfrm>
            <a:off x="5710094" y="5174968"/>
            <a:ext cx="5822087" cy="1687630"/>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93347"/>
              <a:gd name="connsiteY0" fmla="*/ 849 h 1590869"/>
              <a:gd name="connsiteX1" fmla="*/ 2596704 w 5493347"/>
              <a:gd name="connsiteY1" fmla="*/ 141538 h 1590869"/>
              <a:gd name="connsiteX2" fmla="*/ 3488648 w 5493347"/>
              <a:gd name="connsiteY2" fmla="*/ 570305 h 1590869"/>
              <a:gd name="connsiteX3" fmla="*/ 5493347 w 5493347"/>
              <a:gd name="connsiteY3" fmla="*/ 1582918 h 1590869"/>
              <a:gd name="connsiteX4" fmla="*/ 3862184 w 5493347"/>
              <a:gd name="connsiteY4" fmla="*/ 1590869 h 1590869"/>
              <a:gd name="connsiteX5" fmla="*/ 3214235 w 5493347"/>
              <a:gd name="connsiteY5" fmla="*/ 1161143 h 1590869"/>
              <a:gd name="connsiteX6" fmla="*/ 2448153 w 5493347"/>
              <a:gd name="connsiteY6" fmla="*/ 854408 h 1590869"/>
              <a:gd name="connsiteX7" fmla="*/ 1572398 w 5493347"/>
              <a:gd name="connsiteY7" fmla="*/ 937852 h 1590869"/>
              <a:gd name="connsiteX8" fmla="*/ 1281447 w 5493347"/>
              <a:gd name="connsiteY8" fmla="*/ 827716 h 1590869"/>
              <a:gd name="connsiteX9" fmla="*/ 158263 w 5493347"/>
              <a:gd name="connsiteY9" fmla="*/ 615914 h 1590869"/>
              <a:gd name="connsiteX10" fmla="*/ 231087 w 5493347"/>
              <a:gd name="connsiteY10" fmla="*/ 457382 h 1590869"/>
              <a:gd name="connsiteX11" fmla="*/ 1414 w 5493347"/>
              <a:gd name="connsiteY11" fmla="*/ 410090 h 1590869"/>
              <a:gd name="connsiteX12" fmla="*/ 417937 w 5493347"/>
              <a:gd name="connsiteY12" fmla="*/ 270533 h 1590869"/>
              <a:gd name="connsiteX13" fmla="*/ 1051890 w 5493347"/>
              <a:gd name="connsiteY13" fmla="*/ 437363 h 1590869"/>
              <a:gd name="connsiteX14" fmla="*/ 1549535 w 5493347"/>
              <a:gd name="connsiteY14" fmla="*/ 367846 h 1590869"/>
              <a:gd name="connsiteX15" fmla="*/ 1138815 w 5493347"/>
              <a:gd name="connsiteY15" fmla="*/ 345621 h 1590869"/>
              <a:gd name="connsiteX16" fmla="*/ 991889 w 5493347"/>
              <a:gd name="connsiteY16" fmla="*/ 115890 h 1590869"/>
              <a:gd name="connsiteX17" fmla="*/ 1647486 w 5493347"/>
              <a:gd name="connsiteY17" fmla="*/ 92040 h 1590869"/>
              <a:gd name="connsiteX18" fmla="*/ 2035402 w 5493347"/>
              <a:gd name="connsiteY18" fmla="*/ 849 h 1590869"/>
              <a:gd name="connsiteX0" fmla="*/ 2035402 w 5518348"/>
              <a:gd name="connsiteY0" fmla="*/ 849 h 1599585"/>
              <a:gd name="connsiteX1" fmla="*/ 2596704 w 5518348"/>
              <a:gd name="connsiteY1" fmla="*/ 141538 h 1599585"/>
              <a:gd name="connsiteX2" fmla="*/ 3488648 w 5518348"/>
              <a:gd name="connsiteY2" fmla="*/ 570305 h 1599585"/>
              <a:gd name="connsiteX3" fmla="*/ 5518348 w 5518348"/>
              <a:gd name="connsiteY3" fmla="*/ 1599585 h 1599585"/>
              <a:gd name="connsiteX4" fmla="*/ 3862184 w 5518348"/>
              <a:gd name="connsiteY4" fmla="*/ 1590869 h 1599585"/>
              <a:gd name="connsiteX5" fmla="*/ 3214235 w 5518348"/>
              <a:gd name="connsiteY5" fmla="*/ 1161143 h 1599585"/>
              <a:gd name="connsiteX6" fmla="*/ 2448153 w 5518348"/>
              <a:gd name="connsiteY6" fmla="*/ 854408 h 1599585"/>
              <a:gd name="connsiteX7" fmla="*/ 1572398 w 5518348"/>
              <a:gd name="connsiteY7" fmla="*/ 937852 h 1599585"/>
              <a:gd name="connsiteX8" fmla="*/ 1281447 w 5518348"/>
              <a:gd name="connsiteY8" fmla="*/ 827716 h 1599585"/>
              <a:gd name="connsiteX9" fmla="*/ 158263 w 5518348"/>
              <a:gd name="connsiteY9" fmla="*/ 615914 h 1599585"/>
              <a:gd name="connsiteX10" fmla="*/ 231087 w 5518348"/>
              <a:gd name="connsiteY10" fmla="*/ 457382 h 1599585"/>
              <a:gd name="connsiteX11" fmla="*/ 1414 w 5518348"/>
              <a:gd name="connsiteY11" fmla="*/ 410090 h 1599585"/>
              <a:gd name="connsiteX12" fmla="*/ 417937 w 5518348"/>
              <a:gd name="connsiteY12" fmla="*/ 270533 h 1599585"/>
              <a:gd name="connsiteX13" fmla="*/ 1051890 w 5518348"/>
              <a:gd name="connsiteY13" fmla="*/ 437363 h 1599585"/>
              <a:gd name="connsiteX14" fmla="*/ 1549535 w 5518348"/>
              <a:gd name="connsiteY14" fmla="*/ 367846 h 1599585"/>
              <a:gd name="connsiteX15" fmla="*/ 1138815 w 5518348"/>
              <a:gd name="connsiteY15" fmla="*/ 345621 h 1599585"/>
              <a:gd name="connsiteX16" fmla="*/ 991889 w 5518348"/>
              <a:gd name="connsiteY16" fmla="*/ 115890 h 1599585"/>
              <a:gd name="connsiteX17" fmla="*/ 1647486 w 5518348"/>
              <a:gd name="connsiteY17" fmla="*/ 92040 h 1599585"/>
              <a:gd name="connsiteX18" fmla="*/ 2035402 w 5518348"/>
              <a:gd name="connsiteY18" fmla="*/ 849 h 159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18348" h="1599585">
                <a:moveTo>
                  <a:pt x="2035402" y="849"/>
                </a:moveTo>
                <a:cubicBezTo>
                  <a:pt x="2197434" y="-5873"/>
                  <a:pt x="2388365" y="26053"/>
                  <a:pt x="2596704" y="141538"/>
                </a:cubicBezTo>
                <a:cubicBezTo>
                  <a:pt x="2882877" y="296530"/>
                  <a:pt x="3113344" y="409742"/>
                  <a:pt x="3488648" y="570305"/>
                </a:cubicBezTo>
                <a:lnTo>
                  <a:pt x="5518348" y="1599585"/>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7" name="Freeform 16">
            <a:extLst>
              <a:ext uri="{FF2B5EF4-FFF2-40B4-BE49-F238E27FC236}">
                <a16:creationId xmlns:a16="http://schemas.microsoft.com/office/drawing/2014/main" id="{ACB93476-CB99-45CB-A7D2-9B36155E0A29}"/>
              </a:ext>
            </a:extLst>
          </p:cNvPr>
          <p:cNvSpPr/>
          <p:nvPr/>
        </p:nvSpPr>
        <p:spPr>
          <a:xfrm rot="10800000">
            <a:off x="631178" y="-4598"/>
            <a:ext cx="5822087" cy="1687630"/>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93347"/>
              <a:gd name="connsiteY0" fmla="*/ 849 h 1590869"/>
              <a:gd name="connsiteX1" fmla="*/ 2596704 w 5493347"/>
              <a:gd name="connsiteY1" fmla="*/ 141538 h 1590869"/>
              <a:gd name="connsiteX2" fmla="*/ 3488648 w 5493347"/>
              <a:gd name="connsiteY2" fmla="*/ 570305 h 1590869"/>
              <a:gd name="connsiteX3" fmla="*/ 5493347 w 5493347"/>
              <a:gd name="connsiteY3" fmla="*/ 1582918 h 1590869"/>
              <a:gd name="connsiteX4" fmla="*/ 3862184 w 5493347"/>
              <a:gd name="connsiteY4" fmla="*/ 1590869 h 1590869"/>
              <a:gd name="connsiteX5" fmla="*/ 3214235 w 5493347"/>
              <a:gd name="connsiteY5" fmla="*/ 1161143 h 1590869"/>
              <a:gd name="connsiteX6" fmla="*/ 2448153 w 5493347"/>
              <a:gd name="connsiteY6" fmla="*/ 854408 h 1590869"/>
              <a:gd name="connsiteX7" fmla="*/ 1572398 w 5493347"/>
              <a:gd name="connsiteY7" fmla="*/ 937852 h 1590869"/>
              <a:gd name="connsiteX8" fmla="*/ 1281447 w 5493347"/>
              <a:gd name="connsiteY8" fmla="*/ 827716 h 1590869"/>
              <a:gd name="connsiteX9" fmla="*/ 158263 w 5493347"/>
              <a:gd name="connsiteY9" fmla="*/ 615914 h 1590869"/>
              <a:gd name="connsiteX10" fmla="*/ 231087 w 5493347"/>
              <a:gd name="connsiteY10" fmla="*/ 457382 h 1590869"/>
              <a:gd name="connsiteX11" fmla="*/ 1414 w 5493347"/>
              <a:gd name="connsiteY11" fmla="*/ 410090 h 1590869"/>
              <a:gd name="connsiteX12" fmla="*/ 417937 w 5493347"/>
              <a:gd name="connsiteY12" fmla="*/ 270533 h 1590869"/>
              <a:gd name="connsiteX13" fmla="*/ 1051890 w 5493347"/>
              <a:gd name="connsiteY13" fmla="*/ 437363 h 1590869"/>
              <a:gd name="connsiteX14" fmla="*/ 1549535 w 5493347"/>
              <a:gd name="connsiteY14" fmla="*/ 367846 h 1590869"/>
              <a:gd name="connsiteX15" fmla="*/ 1138815 w 5493347"/>
              <a:gd name="connsiteY15" fmla="*/ 345621 h 1590869"/>
              <a:gd name="connsiteX16" fmla="*/ 991889 w 5493347"/>
              <a:gd name="connsiteY16" fmla="*/ 115890 h 1590869"/>
              <a:gd name="connsiteX17" fmla="*/ 1647486 w 5493347"/>
              <a:gd name="connsiteY17" fmla="*/ 92040 h 1590869"/>
              <a:gd name="connsiteX18" fmla="*/ 2035402 w 5493347"/>
              <a:gd name="connsiteY18" fmla="*/ 849 h 1590869"/>
              <a:gd name="connsiteX0" fmla="*/ 2035402 w 5518348"/>
              <a:gd name="connsiteY0" fmla="*/ 849 h 1599585"/>
              <a:gd name="connsiteX1" fmla="*/ 2596704 w 5518348"/>
              <a:gd name="connsiteY1" fmla="*/ 141538 h 1599585"/>
              <a:gd name="connsiteX2" fmla="*/ 3488648 w 5518348"/>
              <a:gd name="connsiteY2" fmla="*/ 570305 h 1599585"/>
              <a:gd name="connsiteX3" fmla="*/ 5518348 w 5518348"/>
              <a:gd name="connsiteY3" fmla="*/ 1599585 h 1599585"/>
              <a:gd name="connsiteX4" fmla="*/ 3862184 w 5518348"/>
              <a:gd name="connsiteY4" fmla="*/ 1590869 h 1599585"/>
              <a:gd name="connsiteX5" fmla="*/ 3214235 w 5518348"/>
              <a:gd name="connsiteY5" fmla="*/ 1161143 h 1599585"/>
              <a:gd name="connsiteX6" fmla="*/ 2448153 w 5518348"/>
              <a:gd name="connsiteY6" fmla="*/ 854408 h 1599585"/>
              <a:gd name="connsiteX7" fmla="*/ 1572398 w 5518348"/>
              <a:gd name="connsiteY7" fmla="*/ 937852 h 1599585"/>
              <a:gd name="connsiteX8" fmla="*/ 1281447 w 5518348"/>
              <a:gd name="connsiteY8" fmla="*/ 827716 h 1599585"/>
              <a:gd name="connsiteX9" fmla="*/ 158263 w 5518348"/>
              <a:gd name="connsiteY9" fmla="*/ 615914 h 1599585"/>
              <a:gd name="connsiteX10" fmla="*/ 231087 w 5518348"/>
              <a:gd name="connsiteY10" fmla="*/ 457382 h 1599585"/>
              <a:gd name="connsiteX11" fmla="*/ 1414 w 5518348"/>
              <a:gd name="connsiteY11" fmla="*/ 410090 h 1599585"/>
              <a:gd name="connsiteX12" fmla="*/ 417937 w 5518348"/>
              <a:gd name="connsiteY12" fmla="*/ 270533 h 1599585"/>
              <a:gd name="connsiteX13" fmla="*/ 1051890 w 5518348"/>
              <a:gd name="connsiteY13" fmla="*/ 437363 h 1599585"/>
              <a:gd name="connsiteX14" fmla="*/ 1549535 w 5518348"/>
              <a:gd name="connsiteY14" fmla="*/ 367846 h 1599585"/>
              <a:gd name="connsiteX15" fmla="*/ 1138815 w 5518348"/>
              <a:gd name="connsiteY15" fmla="*/ 345621 h 1599585"/>
              <a:gd name="connsiteX16" fmla="*/ 991889 w 5518348"/>
              <a:gd name="connsiteY16" fmla="*/ 115890 h 1599585"/>
              <a:gd name="connsiteX17" fmla="*/ 1647486 w 5518348"/>
              <a:gd name="connsiteY17" fmla="*/ 92040 h 1599585"/>
              <a:gd name="connsiteX18" fmla="*/ 2035402 w 5518348"/>
              <a:gd name="connsiteY18" fmla="*/ 849 h 159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18348" h="1599585">
                <a:moveTo>
                  <a:pt x="2035402" y="849"/>
                </a:moveTo>
                <a:cubicBezTo>
                  <a:pt x="2197434" y="-5873"/>
                  <a:pt x="2388365" y="26053"/>
                  <a:pt x="2596704" y="141538"/>
                </a:cubicBezTo>
                <a:cubicBezTo>
                  <a:pt x="2882877" y="296530"/>
                  <a:pt x="3113344" y="409742"/>
                  <a:pt x="3488648" y="570305"/>
                </a:cubicBezTo>
                <a:lnTo>
                  <a:pt x="5518348" y="1599585"/>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 name="Rectangle 18">
            <a:extLst>
              <a:ext uri="{FF2B5EF4-FFF2-40B4-BE49-F238E27FC236}">
                <a16:creationId xmlns:a16="http://schemas.microsoft.com/office/drawing/2014/main" id="{DC02C3E1-84E5-483C-B4AA-3AAD71B87133}"/>
              </a:ext>
            </a:extLst>
          </p:cNvPr>
          <p:cNvSpPr/>
          <p:nvPr/>
        </p:nvSpPr>
        <p:spPr>
          <a:xfrm>
            <a:off x="712264" y="2795543"/>
            <a:ext cx="3055432" cy="1335838"/>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1200" dirty="0">
                <a:cs typeface="Arial" pitchFamily="34" charset="0"/>
              </a:rPr>
              <a:t>Heart diseases have been a serious health issue with an alarmingly high morbidity rate and an even higher mortality rate, reaching to a peak in 2020 with 18 million reported cases of heart diseases and compromising a third of global deaths. </a:t>
            </a:r>
          </a:p>
        </p:txBody>
      </p:sp>
      <p:sp>
        <p:nvSpPr>
          <p:cNvPr id="20" name="Rectangle 19">
            <a:extLst>
              <a:ext uri="{FF2B5EF4-FFF2-40B4-BE49-F238E27FC236}">
                <a16:creationId xmlns:a16="http://schemas.microsoft.com/office/drawing/2014/main" id="{75625A70-529F-4963-9DEA-2F99FDBF6350}"/>
              </a:ext>
            </a:extLst>
          </p:cNvPr>
          <p:cNvSpPr/>
          <p:nvPr/>
        </p:nvSpPr>
        <p:spPr>
          <a:xfrm>
            <a:off x="712264" y="4193259"/>
            <a:ext cx="3055432" cy="947115"/>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just"/>
            <a:r>
              <a:rPr lang="en-US" altLang="ko-KR" sz="1200">
                <a:cs typeface="Arial" pitchFamily="34" charset="0"/>
              </a:rPr>
              <a:t>In order to provide precise and accurate diagnoses, A.I. have been implemented into the diagnostic procedures of heart diseases in hopes of improving the overall quality of performance. </a:t>
            </a:r>
            <a:endParaRPr lang="en-US" altLang="ko-KR" sz="1200" dirty="0">
              <a:cs typeface="Arial" pitchFamily="34" charset="0"/>
            </a:endParaRPr>
          </a:p>
        </p:txBody>
      </p:sp>
      <p:sp>
        <p:nvSpPr>
          <p:cNvPr id="21" name="Rectangle 20">
            <a:extLst>
              <a:ext uri="{FF2B5EF4-FFF2-40B4-BE49-F238E27FC236}">
                <a16:creationId xmlns:a16="http://schemas.microsoft.com/office/drawing/2014/main" id="{0B8E8EC9-AB9C-4616-A571-350385F4F346}"/>
              </a:ext>
            </a:extLst>
          </p:cNvPr>
          <p:cNvSpPr/>
          <p:nvPr/>
        </p:nvSpPr>
        <p:spPr>
          <a:xfrm>
            <a:off x="712264" y="5202252"/>
            <a:ext cx="3055432" cy="770402"/>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just"/>
            <a:r>
              <a:rPr lang="en-US" altLang="ko-KR" sz="1200" dirty="0">
                <a:cs typeface="Arial" pitchFamily="34" charset="0"/>
              </a:rPr>
              <a:t>However, not much efforts have been contributed in the identification of the best algorithm along with the most potent features to be used for analysis.</a:t>
            </a:r>
          </a:p>
        </p:txBody>
      </p:sp>
      <p:sp>
        <p:nvSpPr>
          <p:cNvPr id="23" name="TextBox 22">
            <a:extLst>
              <a:ext uri="{FF2B5EF4-FFF2-40B4-BE49-F238E27FC236}">
                <a16:creationId xmlns:a16="http://schemas.microsoft.com/office/drawing/2014/main" id="{F92D4DA1-65D5-4AFA-A17C-AFB22FCA929E}"/>
              </a:ext>
            </a:extLst>
          </p:cNvPr>
          <p:cNvSpPr txBox="1"/>
          <p:nvPr/>
        </p:nvSpPr>
        <p:spPr>
          <a:xfrm>
            <a:off x="8424306" y="1348089"/>
            <a:ext cx="2843971" cy="2308324"/>
          </a:xfrm>
          <a:prstGeom prst="rect">
            <a:avLst/>
          </a:prstGeom>
          <a:noFill/>
        </p:spPr>
        <p:txBody>
          <a:bodyPr wrap="square" rtlCol="0">
            <a:spAutoFit/>
          </a:bodyPr>
          <a:lstStyle/>
          <a:p>
            <a:pPr marL="228600" indent="-228600" algn="just">
              <a:buFont typeface="+mj-lt"/>
              <a:buAutoNum type="arabicPeriod"/>
            </a:pPr>
            <a:r>
              <a:rPr lang="en-US" altLang="ko-KR" sz="1200" dirty="0" smtClean="0">
                <a:cs typeface="Arial" pitchFamily="34" charset="0"/>
              </a:rPr>
              <a:t>To identify the best algorithm to be implemented in the diagnostic procedure.</a:t>
            </a:r>
            <a:endParaRPr lang="en-US" altLang="ko-KR" sz="1200" dirty="0">
              <a:cs typeface="Arial" pitchFamily="34" charset="0"/>
            </a:endParaRPr>
          </a:p>
          <a:p>
            <a:pPr marL="228600" indent="-228600" algn="just">
              <a:buAutoNum type="arabicPeriod"/>
            </a:pPr>
            <a:endParaRPr lang="en-US" altLang="ko-KR" sz="1200" dirty="0">
              <a:cs typeface="Arial" pitchFamily="34" charset="0"/>
            </a:endParaRPr>
          </a:p>
          <a:p>
            <a:pPr marL="228600" indent="-228600" algn="just">
              <a:buAutoNum type="arabicPeriod"/>
            </a:pPr>
            <a:r>
              <a:rPr lang="en-US" altLang="ko-KR" sz="1200" dirty="0" smtClean="0">
                <a:cs typeface="Arial" pitchFamily="34" charset="0"/>
              </a:rPr>
              <a:t>To investigate and select the features that may potentially add value to the diagnosis analysis.</a:t>
            </a:r>
          </a:p>
          <a:p>
            <a:pPr marL="228600" indent="-228600" algn="just">
              <a:buAutoNum type="arabicPeriod"/>
            </a:pPr>
            <a:endParaRPr lang="en-US" altLang="ko-KR" sz="1200" dirty="0">
              <a:cs typeface="Arial" pitchFamily="34" charset="0"/>
            </a:endParaRPr>
          </a:p>
          <a:p>
            <a:pPr marL="228600" indent="-228600" algn="just">
              <a:buAutoNum type="arabicPeriod"/>
            </a:pPr>
            <a:r>
              <a:rPr lang="en-US" altLang="ko-KR" sz="1200" dirty="0" smtClean="0">
                <a:cs typeface="Arial" pitchFamily="34" charset="0"/>
              </a:rPr>
              <a:t>To deploy the trained model to both a web application and a mobile application to hasten the period of the diagnostic procedure.</a:t>
            </a:r>
          </a:p>
        </p:txBody>
      </p:sp>
      <p:sp>
        <p:nvSpPr>
          <p:cNvPr id="89" name="TextBox 88">
            <a:extLst>
              <a:ext uri="{FF2B5EF4-FFF2-40B4-BE49-F238E27FC236}">
                <a16:creationId xmlns:a16="http://schemas.microsoft.com/office/drawing/2014/main" id="{A209FA8F-5D3F-4B73-BAAC-F258055DE5FF}"/>
              </a:ext>
            </a:extLst>
          </p:cNvPr>
          <p:cNvSpPr txBox="1"/>
          <p:nvPr/>
        </p:nvSpPr>
        <p:spPr>
          <a:xfrm>
            <a:off x="8424307" y="865757"/>
            <a:ext cx="2777094" cy="276999"/>
          </a:xfrm>
          <a:prstGeom prst="rect">
            <a:avLst/>
          </a:prstGeom>
          <a:solidFill>
            <a:schemeClr val="accent1"/>
          </a:solidFill>
        </p:spPr>
        <p:txBody>
          <a:bodyPr wrap="square" rtlCol="0">
            <a:spAutoFit/>
          </a:bodyPr>
          <a:lstStyle/>
          <a:p>
            <a:r>
              <a:rPr lang="en-US" altLang="ko-KR" sz="1200" b="1" dirty="0" smtClean="0">
                <a:solidFill>
                  <a:schemeClr val="bg1"/>
                </a:solidFill>
                <a:cs typeface="Arial" pitchFamily="34" charset="0"/>
              </a:rPr>
              <a:t>Objectives</a:t>
            </a:r>
            <a:endParaRPr lang="ko-KR" altLang="en-US" sz="1200" b="1" dirty="0">
              <a:solidFill>
                <a:schemeClr val="bg1"/>
              </a:solidFill>
              <a:cs typeface="Arial" pitchFamily="34" charset="0"/>
            </a:endParaRPr>
          </a:p>
        </p:txBody>
      </p:sp>
    </p:spTree>
    <p:extLst>
      <p:ext uri="{BB962C8B-B14F-4D97-AF65-F5344CB8AC3E}">
        <p14:creationId xmlns:p14="http://schemas.microsoft.com/office/powerpoint/2010/main" val="22018202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36E2ACF0-BFBF-4B45-B80F-9F18DA16DAB7}"/>
              </a:ext>
            </a:extLst>
          </p:cNvPr>
          <p:cNvGrpSpPr/>
          <p:nvPr/>
        </p:nvGrpSpPr>
        <p:grpSpPr>
          <a:xfrm>
            <a:off x="9664720" y="5052914"/>
            <a:ext cx="1427525" cy="1382417"/>
            <a:chOff x="4876975" y="1359468"/>
            <a:chExt cx="3838291" cy="4186612"/>
          </a:xfrm>
        </p:grpSpPr>
        <p:grpSp>
          <p:nvGrpSpPr>
            <p:cNvPr id="62" name="Group 61">
              <a:extLst>
                <a:ext uri="{FF2B5EF4-FFF2-40B4-BE49-F238E27FC236}">
                  <a16:creationId xmlns:a16="http://schemas.microsoft.com/office/drawing/2014/main" id="{206556A7-DCAD-49FA-AABF-08D7F3FD2AC4}"/>
                </a:ext>
              </a:extLst>
            </p:cNvPr>
            <p:cNvGrpSpPr/>
            <p:nvPr/>
          </p:nvGrpSpPr>
          <p:grpSpPr>
            <a:xfrm>
              <a:off x="4876975" y="1359468"/>
              <a:ext cx="3838291" cy="4186612"/>
              <a:chOff x="2821941" y="631739"/>
              <a:chExt cx="3943843" cy="4301743"/>
            </a:xfrm>
          </p:grpSpPr>
          <p:sp>
            <p:nvSpPr>
              <p:cNvPr id="67" name="Rectangle 14">
                <a:extLst>
                  <a:ext uri="{FF2B5EF4-FFF2-40B4-BE49-F238E27FC236}">
                    <a16:creationId xmlns:a16="http://schemas.microsoft.com/office/drawing/2014/main" id="{8F167F6A-E445-470C-91DE-C9A9374434E3}"/>
                  </a:ext>
                </a:extLst>
              </p:cNvPr>
              <p:cNvSpPr/>
              <p:nvPr/>
            </p:nvSpPr>
            <p:spPr>
              <a:xfrm rot="21076535">
                <a:off x="4132033" y="1988612"/>
                <a:ext cx="2633751" cy="2944870"/>
              </a:xfrm>
              <a:custGeom>
                <a:avLst/>
                <a:gdLst/>
                <a:ahLst/>
                <a:cxnLst/>
                <a:rect l="l" t="t" r="r" b="b"/>
                <a:pathLst>
                  <a:path w="3112588" h="3480271">
                    <a:moveTo>
                      <a:pt x="1353896" y="2460482"/>
                    </a:moveTo>
                    <a:cubicBezTo>
                      <a:pt x="1335162" y="2471111"/>
                      <a:pt x="1312317" y="2474353"/>
                      <a:pt x="1290013" y="2467825"/>
                    </a:cubicBezTo>
                    <a:cubicBezTo>
                      <a:pt x="1268485" y="2461525"/>
                      <a:pt x="1251441" y="2447287"/>
                      <a:pt x="1241377" y="2429095"/>
                    </a:cubicBezTo>
                    <a:lnTo>
                      <a:pt x="1193208" y="2423147"/>
                    </a:lnTo>
                    <a:cubicBezTo>
                      <a:pt x="1238475" y="2466885"/>
                      <a:pt x="1279757" y="2501748"/>
                      <a:pt x="1305401" y="2507599"/>
                    </a:cubicBezTo>
                    <a:cubicBezTo>
                      <a:pt x="1331321" y="2501324"/>
                      <a:pt x="1339741" y="2488882"/>
                      <a:pt x="1353896" y="2460482"/>
                    </a:cubicBezTo>
                    <a:close/>
                    <a:moveTo>
                      <a:pt x="1180427" y="2408257"/>
                    </a:moveTo>
                    <a:lnTo>
                      <a:pt x="1176641" y="2408180"/>
                    </a:lnTo>
                    <a:lnTo>
                      <a:pt x="1180055" y="2411265"/>
                    </a:lnTo>
                    <a:close/>
                    <a:moveTo>
                      <a:pt x="946929" y="2289175"/>
                    </a:moveTo>
                    <a:cubicBezTo>
                      <a:pt x="922686" y="2295584"/>
                      <a:pt x="896682" y="2290353"/>
                      <a:pt x="876667" y="2275070"/>
                    </a:cubicBezTo>
                    <a:cubicBezTo>
                      <a:pt x="873580" y="2289298"/>
                      <a:pt x="875301" y="2301698"/>
                      <a:pt x="882425" y="2315678"/>
                    </a:cubicBezTo>
                    <a:cubicBezTo>
                      <a:pt x="905590" y="2332651"/>
                      <a:pt x="957054" y="2337405"/>
                      <a:pt x="1016966" y="2339783"/>
                    </a:cubicBezTo>
                    <a:lnTo>
                      <a:pt x="998698" y="2319763"/>
                    </a:lnTo>
                    <a:lnTo>
                      <a:pt x="987202" y="2330868"/>
                    </a:lnTo>
                    <a:close/>
                    <a:moveTo>
                      <a:pt x="1617890" y="1101968"/>
                    </a:moveTo>
                    <a:cubicBezTo>
                      <a:pt x="1582300" y="1092716"/>
                      <a:pt x="1545824" y="1091696"/>
                      <a:pt x="1511104" y="1099016"/>
                    </a:cubicBezTo>
                    <a:cubicBezTo>
                      <a:pt x="1510320" y="1193814"/>
                      <a:pt x="1530001" y="1286211"/>
                      <a:pt x="1541544" y="1356656"/>
                    </a:cubicBezTo>
                    <a:lnTo>
                      <a:pt x="1521813" y="1354943"/>
                    </a:lnTo>
                    <a:lnTo>
                      <a:pt x="1522496" y="1393793"/>
                    </a:lnTo>
                    <a:cubicBezTo>
                      <a:pt x="1527873" y="1392456"/>
                      <a:pt x="1532786" y="1393661"/>
                      <a:pt x="1537687" y="1395095"/>
                    </a:cubicBezTo>
                    <a:cubicBezTo>
                      <a:pt x="1628325" y="1421623"/>
                      <a:pt x="1680297" y="1516605"/>
                      <a:pt x="1653769" y="1607243"/>
                    </a:cubicBezTo>
                    <a:cubicBezTo>
                      <a:pt x="1627241" y="1697882"/>
                      <a:pt x="1532259" y="1749854"/>
                      <a:pt x="1441621" y="1723326"/>
                    </a:cubicBezTo>
                    <a:cubicBezTo>
                      <a:pt x="1350982" y="1696798"/>
                      <a:pt x="1299010" y="1601816"/>
                      <a:pt x="1325538" y="1511177"/>
                    </a:cubicBezTo>
                    <a:cubicBezTo>
                      <a:pt x="1343387" y="1450195"/>
                      <a:pt x="1392221" y="1406717"/>
                      <a:pt x="1450507" y="1395517"/>
                    </a:cubicBezTo>
                    <a:lnTo>
                      <a:pt x="1449690" y="1349009"/>
                    </a:lnTo>
                    <a:lnTo>
                      <a:pt x="1452853" y="1348953"/>
                    </a:lnTo>
                    <a:lnTo>
                      <a:pt x="1439496" y="1347793"/>
                    </a:lnTo>
                    <a:cubicBezTo>
                      <a:pt x="1421009" y="1301759"/>
                      <a:pt x="1401299" y="1233277"/>
                      <a:pt x="1393936" y="1154994"/>
                    </a:cubicBezTo>
                    <a:cubicBezTo>
                      <a:pt x="1372884" y="1172191"/>
                      <a:pt x="1354994" y="1193645"/>
                      <a:pt x="1340826" y="1218417"/>
                    </a:cubicBezTo>
                    <a:lnTo>
                      <a:pt x="1152637" y="1665671"/>
                    </a:lnTo>
                    <a:lnTo>
                      <a:pt x="1132687" y="1657277"/>
                    </a:lnTo>
                    <a:lnTo>
                      <a:pt x="930168" y="2127213"/>
                    </a:lnTo>
                    <a:cubicBezTo>
                      <a:pt x="934153" y="2125932"/>
                      <a:pt x="938064" y="2126360"/>
                      <a:pt x="941926" y="2127060"/>
                    </a:cubicBezTo>
                    <a:cubicBezTo>
                      <a:pt x="962876" y="2130855"/>
                      <a:pt x="982380" y="2142643"/>
                      <a:pt x="995468" y="2161522"/>
                    </a:cubicBezTo>
                    <a:cubicBezTo>
                      <a:pt x="1008248" y="2179957"/>
                      <a:pt x="1012551" y="2201744"/>
                      <a:pt x="1008940" y="2222219"/>
                    </a:cubicBezTo>
                    <a:lnTo>
                      <a:pt x="1052740" y="2267562"/>
                    </a:lnTo>
                    <a:lnTo>
                      <a:pt x="1041241" y="2278669"/>
                    </a:lnTo>
                    <a:cubicBezTo>
                      <a:pt x="1062838" y="2297230"/>
                      <a:pt x="1086233" y="2319714"/>
                      <a:pt x="1110170" y="2343154"/>
                    </a:cubicBezTo>
                    <a:lnTo>
                      <a:pt x="1187677" y="2349537"/>
                    </a:lnTo>
                    <a:lnTo>
                      <a:pt x="1189973" y="2330937"/>
                    </a:lnTo>
                    <a:lnTo>
                      <a:pt x="1247504" y="2338040"/>
                    </a:lnTo>
                    <a:cubicBezTo>
                      <a:pt x="1267321" y="2311001"/>
                      <a:pt x="1302667" y="2298161"/>
                      <a:pt x="1336750" y="2308137"/>
                    </a:cubicBezTo>
                    <a:cubicBezTo>
                      <a:pt x="1368738" y="2317499"/>
                      <a:pt x="1390826" y="2344385"/>
                      <a:pt x="1395068" y="2375362"/>
                    </a:cubicBezTo>
                    <a:lnTo>
                      <a:pt x="1600834" y="1897894"/>
                    </a:lnTo>
                    <a:lnTo>
                      <a:pt x="1588176" y="1892439"/>
                    </a:lnTo>
                    <a:lnTo>
                      <a:pt x="1787663" y="1429538"/>
                    </a:lnTo>
                    <a:lnTo>
                      <a:pt x="1788027" y="1429694"/>
                    </a:lnTo>
                    <a:cubicBezTo>
                      <a:pt x="1833592" y="1309947"/>
                      <a:pt x="1779743" y="1174307"/>
                      <a:pt x="1662862" y="1118415"/>
                    </a:cubicBezTo>
                    <a:cubicBezTo>
                      <a:pt x="1648162" y="1111385"/>
                      <a:pt x="1633107" y="1105924"/>
                      <a:pt x="1617890" y="1101968"/>
                    </a:cubicBezTo>
                    <a:close/>
                    <a:moveTo>
                      <a:pt x="1631108" y="792995"/>
                    </a:moveTo>
                    <a:cubicBezTo>
                      <a:pt x="1564000" y="852710"/>
                      <a:pt x="1531499" y="926331"/>
                      <a:pt x="1519643" y="1002991"/>
                    </a:cubicBezTo>
                    <a:cubicBezTo>
                      <a:pt x="1553542" y="999429"/>
                      <a:pt x="1588212" y="1001059"/>
                      <a:pt x="1622483" y="1008181"/>
                    </a:cubicBezTo>
                    <a:cubicBezTo>
                      <a:pt x="1637456" y="935572"/>
                      <a:pt x="1641061" y="863105"/>
                      <a:pt x="1631108" y="792995"/>
                    </a:cubicBezTo>
                    <a:close/>
                    <a:moveTo>
                      <a:pt x="2479929" y="425667"/>
                    </a:moveTo>
                    <a:cubicBezTo>
                      <a:pt x="2564426" y="449149"/>
                      <a:pt x="2646240" y="485774"/>
                      <a:pt x="2722284" y="535640"/>
                    </a:cubicBezTo>
                    <a:cubicBezTo>
                      <a:pt x="3026457" y="735104"/>
                      <a:pt x="3173151" y="1103695"/>
                      <a:pt x="3089218" y="1457620"/>
                    </a:cubicBezTo>
                    <a:lnTo>
                      <a:pt x="3087081" y="1457874"/>
                    </a:lnTo>
                    <a:cubicBezTo>
                      <a:pt x="2731249" y="2662992"/>
                      <a:pt x="1557975" y="2490936"/>
                      <a:pt x="897234" y="3462219"/>
                    </a:cubicBezTo>
                    <a:cubicBezTo>
                      <a:pt x="843931" y="3505060"/>
                      <a:pt x="740208" y="3465639"/>
                      <a:pt x="737435" y="3406823"/>
                    </a:cubicBezTo>
                    <a:cubicBezTo>
                      <a:pt x="620834" y="2270569"/>
                      <a:pt x="-244564" y="1759213"/>
                      <a:pt x="67426" y="633300"/>
                    </a:cubicBezTo>
                    <a:lnTo>
                      <a:pt x="70075" y="633936"/>
                    </a:lnTo>
                    <a:cubicBezTo>
                      <a:pt x="194536" y="182243"/>
                      <a:pt x="657352" y="-88162"/>
                      <a:pt x="1112883" y="26205"/>
                    </a:cubicBezTo>
                    <a:cubicBezTo>
                      <a:pt x="1422943" y="104052"/>
                      <a:pt x="1651774" y="340617"/>
                      <a:pt x="1729948" y="628930"/>
                    </a:cubicBezTo>
                    <a:cubicBezTo>
                      <a:pt x="1749506" y="654255"/>
                      <a:pt x="1761941" y="692493"/>
                      <a:pt x="1754808" y="714058"/>
                    </a:cubicBezTo>
                    <a:lnTo>
                      <a:pt x="1753152" y="714896"/>
                    </a:lnTo>
                    <a:cubicBezTo>
                      <a:pt x="1773162" y="825765"/>
                      <a:pt x="1771141" y="942327"/>
                      <a:pt x="1744142" y="1058819"/>
                    </a:cubicBezTo>
                    <a:cubicBezTo>
                      <a:pt x="1877522" y="1145633"/>
                      <a:pt x="1933334" y="1315823"/>
                      <a:pt x="1873761" y="1466642"/>
                    </a:cubicBezTo>
                    <a:lnTo>
                      <a:pt x="1875926" y="1467575"/>
                    </a:lnTo>
                    <a:lnTo>
                      <a:pt x="1676438" y="1930476"/>
                    </a:lnTo>
                    <a:lnTo>
                      <a:pt x="1657037" y="1922115"/>
                    </a:lnTo>
                    <a:lnTo>
                      <a:pt x="1432072" y="2444138"/>
                    </a:lnTo>
                    <a:lnTo>
                      <a:pt x="1432316" y="2444256"/>
                    </a:lnTo>
                    <a:lnTo>
                      <a:pt x="1430844" y="2446987"/>
                    </a:lnTo>
                    <a:lnTo>
                      <a:pt x="1427787" y="2454079"/>
                    </a:lnTo>
                    <a:lnTo>
                      <a:pt x="1427164" y="2453810"/>
                    </a:lnTo>
                    <a:cubicBezTo>
                      <a:pt x="1397262" y="2509650"/>
                      <a:pt x="1366091" y="2575876"/>
                      <a:pt x="1301139" y="2571958"/>
                    </a:cubicBezTo>
                    <a:cubicBezTo>
                      <a:pt x="1233655" y="2563712"/>
                      <a:pt x="1145786" y="2479971"/>
                      <a:pt x="1077277" y="2405191"/>
                    </a:cubicBezTo>
                    <a:cubicBezTo>
                      <a:pt x="985543" y="2402362"/>
                      <a:pt x="879647" y="2391792"/>
                      <a:pt x="836383" y="2354306"/>
                    </a:cubicBezTo>
                    <a:cubicBezTo>
                      <a:pt x="790988" y="2307603"/>
                      <a:pt x="819962" y="2238850"/>
                      <a:pt x="842496" y="2177919"/>
                    </a:cubicBezTo>
                    <a:lnTo>
                      <a:pt x="841804" y="2177621"/>
                    </a:lnTo>
                    <a:lnTo>
                      <a:pt x="1076274" y="1633541"/>
                    </a:lnTo>
                    <a:lnTo>
                      <a:pt x="1064049" y="1628397"/>
                    </a:lnTo>
                    <a:lnTo>
                      <a:pt x="1259538" y="1163793"/>
                    </a:lnTo>
                    <a:lnTo>
                      <a:pt x="1263933" y="1165643"/>
                    </a:lnTo>
                    <a:cubicBezTo>
                      <a:pt x="1295087" y="1113485"/>
                      <a:pt x="1338451" y="1072458"/>
                      <a:pt x="1390188" y="1047492"/>
                    </a:cubicBezTo>
                    <a:cubicBezTo>
                      <a:pt x="1393251" y="904708"/>
                      <a:pt x="1444968" y="750531"/>
                      <a:pt x="1602625" y="648122"/>
                    </a:cubicBezTo>
                    <a:cubicBezTo>
                      <a:pt x="1532752" y="409529"/>
                      <a:pt x="1340432" y="214996"/>
                      <a:pt x="1081787" y="150058"/>
                    </a:cubicBezTo>
                    <a:cubicBezTo>
                      <a:pt x="690985" y="51941"/>
                      <a:pt x="293892" y="286127"/>
                      <a:pt x="190650" y="675606"/>
                    </a:cubicBezTo>
                    <a:lnTo>
                      <a:pt x="186945" y="674623"/>
                    </a:lnTo>
                    <a:cubicBezTo>
                      <a:pt x="-106804" y="1868536"/>
                      <a:pt x="832029" y="2326742"/>
                      <a:pt x="827521" y="3317506"/>
                    </a:cubicBezTo>
                    <a:cubicBezTo>
                      <a:pt x="844164" y="3355504"/>
                      <a:pt x="846161" y="3356145"/>
                      <a:pt x="875374" y="3340273"/>
                    </a:cubicBezTo>
                    <a:cubicBezTo>
                      <a:pt x="1494243" y="2386658"/>
                      <a:pt x="2606013" y="2586950"/>
                      <a:pt x="2965387" y="1428253"/>
                    </a:cubicBezTo>
                    <a:lnTo>
                      <a:pt x="2964968" y="1428153"/>
                    </a:lnTo>
                    <a:cubicBezTo>
                      <a:pt x="3036497" y="1126531"/>
                      <a:pt x="2913346" y="798503"/>
                      <a:pt x="2652259" y="642424"/>
                    </a:cubicBezTo>
                    <a:cubicBezTo>
                      <a:pt x="2391172" y="486345"/>
                      <a:pt x="2078723" y="461324"/>
                      <a:pt x="1761318" y="693804"/>
                    </a:cubicBezTo>
                    <a:cubicBezTo>
                      <a:pt x="1742826" y="650915"/>
                      <a:pt x="1739041" y="642462"/>
                      <a:pt x="1720757" y="566960"/>
                    </a:cubicBezTo>
                    <a:cubicBezTo>
                      <a:pt x="1939113" y="403426"/>
                      <a:pt x="2226439" y="355219"/>
                      <a:pt x="2479929" y="425667"/>
                    </a:cubicBezTo>
                    <a:close/>
                  </a:path>
                </a:pathLst>
              </a:custGeom>
              <a:gradFill>
                <a:gsLst>
                  <a:gs pos="29600">
                    <a:schemeClr val="bg1">
                      <a:lumMod val="75000"/>
                    </a:schemeClr>
                  </a:gs>
                  <a:gs pos="0">
                    <a:schemeClr val="bg1">
                      <a:lumMod val="85000"/>
                    </a:schemeClr>
                  </a:gs>
                  <a:gs pos="100000">
                    <a:schemeClr val="bg1">
                      <a:lumMod val="65000"/>
                    </a:schemeClr>
                  </a:gs>
                </a:gsLst>
                <a:lin ang="5400000" scaled="0"/>
              </a:gradFill>
              <a:ln>
                <a:no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73" name="Group 72">
                <a:extLst>
                  <a:ext uri="{FF2B5EF4-FFF2-40B4-BE49-F238E27FC236}">
                    <a16:creationId xmlns:a16="http://schemas.microsoft.com/office/drawing/2014/main" id="{D9AA9196-275D-4650-990F-180CC70F963F}"/>
                  </a:ext>
                </a:extLst>
              </p:cNvPr>
              <p:cNvGrpSpPr/>
              <p:nvPr/>
            </p:nvGrpSpPr>
            <p:grpSpPr>
              <a:xfrm>
                <a:off x="2821941" y="631739"/>
                <a:ext cx="3131677" cy="3396957"/>
                <a:chOff x="2821941" y="605499"/>
                <a:chExt cx="3131677" cy="3396957"/>
              </a:xfrm>
            </p:grpSpPr>
            <p:sp>
              <p:nvSpPr>
                <p:cNvPr id="74" name="Rectangle 73">
                  <a:extLst>
                    <a:ext uri="{FF2B5EF4-FFF2-40B4-BE49-F238E27FC236}">
                      <a16:creationId xmlns:a16="http://schemas.microsoft.com/office/drawing/2014/main" id="{11868A88-2D45-451A-8B73-3F62BEF7146D}"/>
                    </a:ext>
                  </a:extLst>
                </p:cNvPr>
                <p:cNvSpPr/>
                <p:nvPr/>
              </p:nvSpPr>
              <p:spPr>
                <a:xfrm rot="20560778">
                  <a:off x="4355405" y="1769282"/>
                  <a:ext cx="72008" cy="500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Rectangle 14">
                  <a:extLst>
                    <a:ext uri="{FF2B5EF4-FFF2-40B4-BE49-F238E27FC236}">
                      <a16:creationId xmlns:a16="http://schemas.microsoft.com/office/drawing/2014/main" id="{39BFDA81-5512-4FEB-96E4-7C658991BCE6}"/>
                    </a:ext>
                  </a:extLst>
                </p:cNvPr>
                <p:cNvSpPr/>
                <p:nvPr/>
              </p:nvSpPr>
              <p:spPr>
                <a:xfrm rot="20621183">
                  <a:off x="4178524" y="1012870"/>
                  <a:ext cx="369205" cy="756406"/>
                </a:xfrm>
                <a:custGeom>
                  <a:avLst/>
                  <a:gdLst>
                    <a:gd name="connsiteX0" fmla="*/ 0 w 97200"/>
                    <a:gd name="connsiteY0" fmla="*/ 0 h 373710"/>
                    <a:gd name="connsiteX1" fmla="*/ 97200 w 97200"/>
                    <a:gd name="connsiteY1" fmla="*/ 0 h 373710"/>
                    <a:gd name="connsiteX2" fmla="*/ 97200 w 97200"/>
                    <a:gd name="connsiteY2" fmla="*/ 373710 h 373710"/>
                    <a:gd name="connsiteX3" fmla="*/ 0 w 97200"/>
                    <a:gd name="connsiteY3" fmla="*/ 373710 h 373710"/>
                    <a:gd name="connsiteX4" fmla="*/ 0 w 97200"/>
                    <a:gd name="connsiteY4" fmla="*/ 0 h 373710"/>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7429 w 100159"/>
                    <a:gd name="connsiteY0" fmla="*/ 0 h 465794"/>
                    <a:gd name="connsiteX1" fmla="*/ 100159 w 100159"/>
                    <a:gd name="connsiteY1" fmla="*/ 92084 h 465794"/>
                    <a:gd name="connsiteX2" fmla="*/ 100159 w 100159"/>
                    <a:gd name="connsiteY2" fmla="*/ 465794 h 465794"/>
                    <a:gd name="connsiteX3" fmla="*/ 2959 w 100159"/>
                    <a:gd name="connsiteY3" fmla="*/ 465794 h 465794"/>
                    <a:gd name="connsiteX4" fmla="*/ 27429 w 100159"/>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30265 w 138558"/>
                    <a:gd name="connsiteY0" fmla="*/ 0 h 465794"/>
                    <a:gd name="connsiteX1" fmla="*/ 138558 w 138558"/>
                    <a:gd name="connsiteY1" fmla="*/ 55351 h 465794"/>
                    <a:gd name="connsiteX2" fmla="*/ 102995 w 138558"/>
                    <a:gd name="connsiteY2" fmla="*/ 465794 h 465794"/>
                    <a:gd name="connsiteX3" fmla="*/ 946 w 138558"/>
                    <a:gd name="connsiteY3" fmla="*/ 456931 h 465794"/>
                    <a:gd name="connsiteX4" fmla="*/ 30265 w 138558"/>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4680 w 139629"/>
                    <a:gd name="connsiteY0" fmla="*/ 0 h 477221"/>
                    <a:gd name="connsiteX1" fmla="*/ 139629 w 139629"/>
                    <a:gd name="connsiteY1" fmla="*/ 66778 h 477221"/>
                    <a:gd name="connsiteX2" fmla="*/ 104066 w 139629"/>
                    <a:gd name="connsiteY2" fmla="*/ 477221 h 477221"/>
                    <a:gd name="connsiteX3" fmla="*/ 2017 w 139629"/>
                    <a:gd name="connsiteY3" fmla="*/ 468358 h 477221"/>
                    <a:gd name="connsiteX4" fmla="*/ 34680 w 139629"/>
                    <a:gd name="connsiteY4" fmla="*/ 0 h 477221"/>
                    <a:gd name="connsiteX0" fmla="*/ 34680 w 142304"/>
                    <a:gd name="connsiteY0" fmla="*/ 0 h 477221"/>
                    <a:gd name="connsiteX1" fmla="*/ 142304 w 142304"/>
                    <a:gd name="connsiteY1" fmla="*/ 57637 h 477221"/>
                    <a:gd name="connsiteX2" fmla="*/ 104066 w 142304"/>
                    <a:gd name="connsiteY2" fmla="*/ 477221 h 477221"/>
                    <a:gd name="connsiteX3" fmla="*/ 2017 w 142304"/>
                    <a:gd name="connsiteY3" fmla="*/ 468358 h 477221"/>
                    <a:gd name="connsiteX4" fmla="*/ 34680 w 142304"/>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15422 h 492643"/>
                    <a:gd name="connsiteX1" fmla="*/ 149829 w 149829"/>
                    <a:gd name="connsiteY1" fmla="*/ 72781 h 492643"/>
                    <a:gd name="connsiteX2" fmla="*/ 104066 w 149829"/>
                    <a:gd name="connsiteY2" fmla="*/ 492643 h 492643"/>
                    <a:gd name="connsiteX3" fmla="*/ 2017 w 149829"/>
                    <a:gd name="connsiteY3" fmla="*/ 483780 h 492643"/>
                    <a:gd name="connsiteX4" fmla="*/ 34680 w 149829"/>
                    <a:gd name="connsiteY4" fmla="*/ 15422 h 492643"/>
                    <a:gd name="connsiteX0" fmla="*/ 34680 w 150980"/>
                    <a:gd name="connsiteY0" fmla="*/ 18016 h 495237"/>
                    <a:gd name="connsiteX1" fmla="*/ 149829 w 150980"/>
                    <a:gd name="connsiteY1" fmla="*/ 75375 h 495237"/>
                    <a:gd name="connsiteX2" fmla="*/ 104066 w 150980"/>
                    <a:gd name="connsiteY2" fmla="*/ 495237 h 495237"/>
                    <a:gd name="connsiteX3" fmla="*/ 2017 w 150980"/>
                    <a:gd name="connsiteY3" fmla="*/ 486374 h 495237"/>
                    <a:gd name="connsiteX4" fmla="*/ 34680 w 150980"/>
                    <a:gd name="connsiteY4" fmla="*/ 18016 h 495237"/>
                    <a:gd name="connsiteX0" fmla="*/ 34680 w 151008"/>
                    <a:gd name="connsiteY0" fmla="*/ 21907 h 499128"/>
                    <a:gd name="connsiteX1" fmla="*/ 149829 w 151008"/>
                    <a:gd name="connsiteY1" fmla="*/ 79266 h 499128"/>
                    <a:gd name="connsiteX2" fmla="*/ 104066 w 151008"/>
                    <a:gd name="connsiteY2" fmla="*/ 499128 h 499128"/>
                    <a:gd name="connsiteX3" fmla="*/ 2017 w 151008"/>
                    <a:gd name="connsiteY3" fmla="*/ 490265 h 499128"/>
                    <a:gd name="connsiteX4" fmla="*/ 34680 w 151008"/>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5781 w 162109"/>
                    <a:gd name="connsiteY0" fmla="*/ 21907 h 499128"/>
                    <a:gd name="connsiteX1" fmla="*/ 160930 w 162109"/>
                    <a:gd name="connsiteY1" fmla="*/ 79266 h 499128"/>
                    <a:gd name="connsiteX2" fmla="*/ 115167 w 162109"/>
                    <a:gd name="connsiteY2" fmla="*/ 499128 h 499128"/>
                    <a:gd name="connsiteX3" fmla="*/ 13118 w 162109"/>
                    <a:gd name="connsiteY3" fmla="*/ 490265 h 499128"/>
                    <a:gd name="connsiteX4" fmla="*/ 45781 w 162109"/>
                    <a:gd name="connsiteY4" fmla="*/ 21907 h 499128"/>
                    <a:gd name="connsiteX0" fmla="*/ 255735 w 259992"/>
                    <a:gd name="connsiteY0" fmla="*/ 7138 h 742147"/>
                    <a:gd name="connsiteX1" fmla="*/ 148365 w 259992"/>
                    <a:gd name="connsiteY1" fmla="*/ 322285 h 742147"/>
                    <a:gd name="connsiteX2" fmla="*/ 102602 w 259992"/>
                    <a:gd name="connsiteY2" fmla="*/ 742147 h 742147"/>
                    <a:gd name="connsiteX3" fmla="*/ 553 w 259992"/>
                    <a:gd name="connsiteY3" fmla="*/ 733284 h 742147"/>
                    <a:gd name="connsiteX4" fmla="*/ 255735 w 259992"/>
                    <a:gd name="connsiteY4" fmla="*/ 7138 h 742147"/>
                    <a:gd name="connsiteX0" fmla="*/ 255735 w 318210"/>
                    <a:gd name="connsiteY0" fmla="*/ 17190 h 752199"/>
                    <a:gd name="connsiteX1" fmla="*/ 315865 w 318210"/>
                    <a:gd name="connsiteY1" fmla="*/ 109601 h 752199"/>
                    <a:gd name="connsiteX2" fmla="*/ 102602 w 318210"/>
                    <a:gd name="connsiteY2" fmla="*/ 752199 h 752199"/>
                    <a:gd name="connsiteX3" fmla="*/ 553 w 318210"/>
                    <a:gd name="connsiteY3" fmla="*/ 743336 h 752199"/>
                    <a:gd name="connsiteX4" fmla="*/ 255735 w 318210"/>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63893 w 336416"/>
                    <a:gd name="connsiteY0" fmla="*/ 15368 h 769411"/>
                    <a:gd name="connsiteX1" fmla="*/ 334438 w 336416"/>
                    <a:gd name="connsiteY1" fmla="*/ 126813 h 769411"/>
                    <a:gd name="connsiteX2" fmla="*/ 121175 w 336416"/>
                    <a:gd name="connsiteY2" fmla="*/ 769411 h 769411"/>
                    <a:gd name="connsiteX3" fmla="*/ 19126 w 336416"/>
                    <a:gd name="connsiteY3" fmla="*/ 760548 h 769411"/>
                    <a:gd name="connsiteX4" fmla="*/ 263893 w 336416"/>
                    <a:gd name="connsiteY4" fmla="*/ 15368 h 769411"/>
                    <a:gd name="connsiteX0" fmla="*/ 254896 w 327419"/>
                    <a:gd name="connsiteY0" fmla="*/ 15368 h 769411"/>
                    <a:gd name="connsiteX1" fmla="*/ 325441 w 327419"/>
                    <a:gd name="connsiteY1" fmla="*/ 126813 h 769411"/>
                    <a:gd name="connsiteX2" fmla="*/ 112178 w 327419"/>
                    <a:gd name="connsiteY2" fmla="*/ 769411 h 769411"/>
                    <a:gd name="connsiteX3" fmla="*/ 10129 w 327419"/>
                    <a:gd name="connsiteY3" fmla="*/ 760548 h 769411"/>
                    <a:gd name="connsiteX4" fmla="*/ 254896 w 327419"/>
                    <a:gd name="connsiteY4" fmla="*/ 15368 h 769411"/>
                    <a:gd name="connsiteX0" fmla="*/ 254896 w 329541"/>
                    <a:gd name="connsiteY0" fmla="*/ 11402 h 765445"/>
                    <a:gd name="connsiteX1" fmla="*/ 325441 w 329541"/>
                    <a:gd name="connsiteY1" fmla="*/ 122847 h 765445"/>
                    <a:gd name="connsiteX2" fmla="*/ 112178 w 329541"/>
                    <a:gd name="connsiteY2" fmla="*/ 765445 h 765445"/>
                    <a:gd name="connsiteX3" fmla="*/ 10129 w 329541"/>
                    <a:gd name="connsiteY3" fmla="*/ 756582 h 765445"/>
                    <a:gd name="connsiteX4" fmla="*/ 254896 w 329541"/>
                    <a:gd name="connsiteY4" fmla="*/ 11402 h 765445"/>
                    <a:gd name="connsiteX0" fmla="*/ 254896 w 327610"/>
                    <a:gd name="connsiteY0" fmla="*/ 4368 h 758411"/>
                    <a:gd name="connsiteX1" fmla="*/ 325441 w 327610"/>
                    <a:gd name="connsiteY1" fmla="*/ 115813 h 758411"/>
                    <a:gd name="connsiteX2" fmla="*/ 112178 w 327610"/>
                    <a:gd name="connsiteY2" fmla="*/ 758411 h 758411"/>
                    <a:gd name="connsiteX3" fmla="*/ 10129 w 327610"/>
                    <a:gd name="connsiteY3" fmla="*/ 749548 h 758411"/>
                    <a:gd name="connsiteX4" fmla="*/ 254896 w 327610"/>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58617 w 335010"/>
                    <a:gd name="connsiteY0" fmla="*/ 4446 h 756406"/>
                    <a:gd name="connsiteX1" fmla="*/ 332969 w 335010"/>
                    <a:gd name="connsiteY1" fmla="*/ 113808 h 756406"/>
                    <a:gd name="connsiteX2" fmla="*/ 119706 w 335010"/>
                    <a:gd name="connsiteY2" fmla="*/ 756406 h 756406"/>
                    <a:gd name="connsiteX3" fmla="*/ 17657 w 335010"/>
                    <a:gd name="connsiteY3" fmla="*/ 747543 h 756406"/>
                    <a:gd name="connsiteX4" fmla="*/ 258617 w 335010"/>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05" h="756406">
                      <a:moveTo>
                        <a:pt x="292812" y="4446"/>
                      </a:moveTo>
                      <a:cubicBezTo>
                        <a:pt x="327340" y="-21678"/>
                        <a:pt x="380268" y="74194"/>
                        <a:pt x="367164" y="113808"/>
                      </a:cubicBezTo>
                      <a:cubicBezTo>
                        <a:pt x="42242" y="254901"/>
                        <a:pt x="124489" y="576914"/>
                        <a:pt x="153901" y="756406"/>
                      </a:cubicBezTo>
                      <a:lnTo>
                        <a:pt x="51852" y="747543"/>
                      </a:lnTo>
                      <a:cubicBezTo>
                        <a:pt x="-10857" y="591388"/>
                        <a:pt x="-87645" y="176920"/>
                        <a:pt x="292812" y="4446"/>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76" name="Rectangle 5">
                  <a:extLst>
                    <a:ext uri="{FF2B5EF4-FFF2-40B4-BE49-F238E27FC236}">
                      <a16:creationId xmlns:a16="http://schemas.microsoft.com/office/drawing/2014/main" id="{8CD600DF-BCC6-43FE-AC0B-54F929775EFF}"/>
                    </a:ext>
                  </a:extLst>
                </p:cNvPr>
                <p:cNvSpPr/>
                <p:nvPr/>
              </p:nvSpPr>
              <p:spPr>
                <a:xfrm rot="420000">
                  <a:off x="4024345" y="2162409"/>
                  <a:ext cx="420470" cy="781241"/>
                </a:xfrm>
                <a:custGeom>
                  <a:avLst/>
                  <a:gdLst/>
                  <a:ahLst/>
                  <a:cxnLst/>
                  <a:rect l="l" t="t" r="r" b="b"/>
                  <a:pathLst>
                    <a:path w="420470" h="781241">
                      <a:moveTo>
                        <a:pt x="0" y="0"/>
                      </a:moveTo>
                      <a:lnTo>
                        <a:pt x="61200" y="0"/>
                      </a:lnTo>
                      <a:lnTo>
                        <a:pt x="61200" y="599193"/>
                      </a:lnTo>
                      <a:lnTo>
                        <a:pt x="62381" y="599184"/>
                      </a:lnTo>
                      <a:cubicBezTo>
                        <a:pt x="66263" y="669881"/>
                        <a:pt x="62559" y="698327"/>
                        <a:pt x="91943" y="722709"/>
                      </a:cubicBezTo>
                      <a:cubicBezTo>
                        <a:pt x="148722" y="735731"/>
                        <a:pt x="292538" y="656494"/>
                        <a:pt x="404051" y="626808"/>
                      </a:cubicBezTo>
                      <a:lnTo>
                        <a:pt x="420470" y="682370"/>
                      </a:lnTo>
                      <a:cubicBezTo>
                        <a:pt x="342281" y="713163"/>
                        <a:pt x="148576" y="802923"/>
                        <a:pt x="64948" y="776405"/>
                      </a:cubicBezTo>
                      <a:cubicBezTo>
                        <a:pt x="4776" y="751481"/>
                        <a:pt x="4174" y="676874"/>
                        <a:pt x="754" y="612000"/>
                      </a:cubicBezTo>
                      <a:lnTo>
                        <a:pt x="0" y="612000"/>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Rectangle 8">
                  <a:extLst>
                    <a:ext uri="{FF2B5EF4-FFF2-40B4-BE49-F238E27FC236}">
                      <a16:creationId xmlns:a16="http://schemas.microsoft.com/office/drawing/2014/main" id="{B764FCB2-08C8-453D-A076-E11D9059EF4C}"/>
                    </a:ext>
                  </a:extLst>
                </p:cNvPr>
                <p:cNvSpPr/>
                <p:nvPr/>
              </p:nvSpPr>
              <p:spPr>
                <a:xfrm rot="420000">
                  <a:off x="4205851" y="2209391"/>
                  <a:ext cx="462473" cy="775132"/>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Oval 16">
                  <a:extLst>
                    <a:ext uri="{FF2B5EF4-FFF2-40B4-BE49-F238E27FC236}">
                      <a16:creationId xmlns:a16="http://schemas.microsoft.com/office/drawing/2014/main" id="{415C3072-3D21-45EA-BA36-F5F30672C8CB}"/>
                    </a:ext>
                  </a:extLst>
                </p:cNvPr>
                <p:cNvSpPr/>
                <p:nvPr/>
              </p:nvSpPr>
              <p:spPr>
                <a:xfrm rot="13137237">
                  <a:off x="4000691" y="2686142"/>
                  <a:ext cx="217656" cy="166388"/>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79" name="Group 78">
                  <a:extLst>
                    <a:ext uri="{FF2B5EF4-FFF2-40B4-BE49-F238E27FC236}">
                      <a16:creationId xmlns:a16="http://schemas.microsoft.com/office/drawing/2014/main" id="{026B1E7E-A450-45B6-9B2D-BB2E66B109E6}"/>
                    </a:ext>
                  </a:extLst>
                </p:cNvPr>
                <p:cNvGrpSpPr/>
                <p:nvPr/>
              </p:nvGrpSpPr>
              <p:grpSpPr>
                <a:xfrm>
                  <a:off x="4275991" y="1800648"/>
                  <a:ext cx="342000" cy="342000"/>
                  <a:chOff x="4915373" y="1633391"/>
                  <a:chExt cx="342000" cy="342000"/>
                </a:xfrm>
              </p:grpSpPr>
              <p:sp>
                <p:nvSpPr>
                  <p:cNvPr id="86" name="Oval 85">
                    <a:extLst>
                      <a:ext uri="{FF2B5EF4-FFF2-40B4-BE49-F238E27FC236}">
                        <a16:creationId xmlns:a16="http://schemas.microsoft.com/office/drawing/2014/main" id="{F056FEE5-74B9-480A-8D68-8BF0A2E9C8AB}"/>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86">
                    <a:extLst>
                      <a:ext uri="{FF2B5EF4-FFF2-40B4-BE49-F238E27FC236}">
                        <a16:creationId xmlns:a16="http://schemas.microsoft.com/office/drawing/2014/main" id="{2E563FF0-EE60-45EA-802E-A5BA34B6EC0D}"/>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87">
                    <a:extLst>
                      <a:ext uri="{FF2B5EF4-FFF2-40B4-BE49-F238E27FC236}">
                        <a16:creationId xmlns:a16="http://schemas.microsoft.com/office/drawing/2014/main" id="{962832A7-D462-48AC-A22B-3056D39BEBE7}"/>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80" name="Block Arc 3">
                  <a:extLst>
                    <a:ext uri="{FF2B5EF4-FFF2-40B4-BE49-F238E27FC236}">
                      <a16:creationId xmlns:a16="http://schemas.microsoft.com/office/drawing/2014/main" id="{45C7A427-D514-449C-8AB7-6B5F4AC66F0B}"/>
                    </a:ext>
                  </a:extLst>
                </p:cNvPr>
                <p:cNvSpPr/>
                <p:nvPr/>
              </p:nvSpPr>
              <p:spPr>
                <a:xfrm>
                  <a:off x="2821941" y="605499"/>
                  <a:ext cx="3131677" cy="3396957"/>
                </a:xfrm>
                <a:custGeom>
                  <a:avLst/>
                  <a:gdLst>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58032 w 3131677"/>
                    <a:gd name="connsiteY32" fmla="*/ 447003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29698 w 3131677"/>
                    <a:gd name="connsiteY3" fmla="*/ 820183 h 3396957"/>
                    <a:gd name="connsiteX4" fmla="*/ 1591027 w 3131677"/>
                    <a:gd name="connsiteY4" fmla="*/ 3358947 h 3396957"/>
                    <a:gd name="connsiteX5" fmla="*/ 1422101 w 3131677"/>
                    <a:gd name="connsiteY5" fmla="*/ 3350668 h 3396957"/>
                    <a:gd name="connsiteX6" fmla="*/ 0 w 3131677"/>
                    <a:gd name="connsiteY6" fmla="*/ 877013 h 3396957"/>
                    <a:gd name="connsiteX7" fmla="*/ 2721 w 3131677"/>
                    <a:gd name="connsiteY7" fmla="*/ 876880 h 3396957"/>
                    <a:gd name="connsiteX8" fmla="*/ 832835 w 3131677"/>
                    <a:gd name="connsiteY8" fmla="*/ 698 h 3396957"/>
                    <a:gd name="connsiteX9" fmla="*/ 1728735 w 3131677"/>
                    <a:gd name="connsiteY9" fmla="*/ 814420 h 3396957"/>
                    <a:gd name="connsiteX10" fmla="*/ 1967691 w 3131677"/>
                    <a:gd name="connsiteY10" fmla="*/ 1169414 h 3396957"/>
                    <a:gd name="connsiteX11" fmla="*/ 1970030 w 3131677"/>
                    <a:gd name="connsiteY11" fmla="*/ 1169701 h 3396957"/>
                    <a:gd name="connsiteX12" fmla="*/ 1908601 w 3131677"/>
                    <a:gd name="connsiteY12" fmla="*/ 1670000 h 3396957"/>
                    <a:gd name="connsiteX13" fmla="*/ 1813208 w 3131677"/>
                    <a:gd name="connsiteY13" fmla="*/ 1658287 h 3396957"/>
                    <a:gd name="connsiteX14" fmla="*/ 1874637 w 3131677"/>
                    <a:gd name="connsiteY14" fmla="*/ 1157988 h 3396957"/>
                    <a:gd name="connsiteX15" fmla="*/ 1875030 w 3131677"/>
                    <a:gd name="connsiteY15" fmla="*/ 1158036 h 3396957"/>
                    <a:gd name="connsiteX16" fmla="*/ 1667467 w 3131677"/>
                    <a:gd name="connsiteY16" fmla="*/ 894447 h 3396957"/>
                    <a:gd name="connsiteX17" fmla="*/ 1386487 w 3131677"/>
                    <a:gd name="connsiteY17" fmla="*/ 1080881 h 3396957"/>
                    <a:gd name="connsiteX18" fmla="*/ 1331506 w 3131677"/>
                    <a:gd name="connsiteY18" fmla="*/ 1562990 h 3396957"/>
                    <a:gd name="connsiteX19" fmla="*/ 1236015 w 3131677"/>
                    <a:gd name="connsiteY19" fmla="*/ 1552100 h 3396957"/>
                    <a:gd name="connsiteX20" fmla="*/ 1293128 w 3131677"/>
                    <a:gd name="connsiteY20" fmla="*/ 1051290 h 3396957"/>
                    <a:gd name="connsiteX21" fmla="*/ 1297866 w 3131677"/>
                    <a:gd name="connsiteY21" fmla="*/ 1051831 h 3396957"/>
                    <a:gd name="connsiteX22" fmla="*/ 1597750 w 3131677"/>
                    <a:gd name="connsiteY22" fmla="*/ 799994 h 3396957"/>
                    <a:gd name="connsiteX23" fmla="*/ 837781 w 3131677"/>
                    <a:gd name="connsiteY23" fmla="*/ 128299 h 3396957"/>
                    <a:gd name="connsiteX24" fmla="*/ 130146 w 3131677"/>
                    <a:gd name="connsiteY24" fmla="*/ 883003 h 3396957"/>
                    <a:gd name="connsiteX25" fmla="*/ 126314 w 3131677"/>
                    <a:gd name="connsiteY25" fmla="*/ 883101 h 3396957"/>
                    <a:gd name="connsiteX26" fmla="*/ 1483472 w 3131677"/>
                    <a:gd name="connsiteY26" fmla="*/ 3239643 h 3396957"/>
                    <a:gd name="connsiteX27" fmla="*/ 1535793 w 3131677"/>
                    <a:gd name="connsiteY27" fmla="*/ 3248051 h 3396957"/>
                    <a:gd name="connsiteX28" fmla="*/ 3004583 w 3131677"/>
                    <a:gd name="connsiteY28" fmla="*/ 825938 h 3396957"/>
                    <a:gd name="connsiteX29" fmla="*/ 3004153 w 3131677"/>
                    <a:gd name="connsiteY29" fmla="*/ 825960 h 3396957"/>
                    <a:gd name="connsiteX30" fmla="*/ 2483327 w 3131677"/>
                    <a:gd name="connsiteY30" fmla="*/ 159704 h 3396957"/>
                    <a:gd name="connsiteX31" fmla="*/ 1642689 w 3131677"/>
                    <a:gd name="connsiteY31" fmla="*/ 459276 h 3396957"/>
                    <a:gd name="connsiteX32" fmla="*/ 1568131 w 3131677"/>
                    <a:gd name="connsiteY32" fmla="*/ 348932 h 3396957"/>
                    <a:gd name="connsiteX33" fmla="*/ 2257049 w 3131677"/>
                    <a:gd name="connsiteY33" fmla="*/ 80 h 339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31677" h="3396957">
                      <a:moveTo>
                        <a:pt x="2257049" y="80"/>
                      </a:moveTo>
                      <a:cubicBezTo>
                        <a:pt x="2344740" y="-1118"/>
                        <a:pt x="2433548" y="11052"/>
                        <a:pt x="2520537" y="37550"/>
                      </a:cubicBezTo>
                      <a:cubicBezTo>
                        <a:pt x="2868492" y="143542"/>
                        <a:pt x="3112815" y="456088"/>
                        <a:pt x="3131677" y="819339"/>
                      </a:cubicBezTo>
                      <a:lnTo>
                        <a:pt x="3129698" y="820183"/>
                      </a:lnTo>
                      <a:cubicBezTo>
                        <a:pt x="3126703" y="2076733"/>
                        <a:pt x="1952337" y="2241171"/>
                        <a:pt x="1591027" y="3358947"/>
                      </a:cubicBezTo>
                      <a:cubicBezTo>
                        <a:pt x="1551904" y="3415036"/>
                        <a:pt x="1441284" y="3406337"/>
                        <a:pt x="1422101" y="3350668"/>
                      </a:cubicBezTo>
                      <a:cubicBezTo>
                        <a:pt x="991027" y="2292914"/>
                        <a:pt x="16834" y="2045232"/>
                        <a:pt x="0" y="877013"/>
                      </a:cubicBezTo>
                      <a:lnTo>
                        <a:pt x="2721" y="876880"/>
                      </a:lnTo>
                      <a:cubicBezTo>
                        <a:pt x="-4707" y="408412"/>
                        <a:pt x="363520" y="18891"/>
                        <a:pt x="832835" y="698"/>
                      </a:cubicBezTo>
                      <a:cubicBezTo>
                        <a:pt x="1303635" y="-17551"/>
                        <a:pt x="1701937" y="344636"/>
                        <a:pt x="1728735" y="814420"/>
                      </a:cubicBezTo>
                      <a:cubicBezTo>
                        <a:pt x="1881130" y="860273"/>
                        <a:pt x="1982501" y="1007933"/>
                        <a:pt x="1967691" y="1169414"/>
                      </a:cubicBezTo>
                      <a:lnTo>
                        <a:pt x="1970030" y="1169701"/>
                      </a:lnTo>
                      <a:lnTo>
                        <a:pt x="1908601" y="1670000"/>
                      </a:lnTo>
                      <a:lnTo>
                        <a:pt x="1813208" y="1658287"/>
                      </a:lnTo>
                      <a:lnTo>
                        <a:pt x="1874637" y="1157988"/>
                      </a:lnTo>
                      <a:lnTo>
                        <a:pt x="1875030" y="1158036"/>
                      </a:lnTo>
                      <a:cubicBezTo>
                        <a:pt x="1885124" y="1030311"/>
                        <a:pt x="1795343" y="915258"/>
                        <a:pt x="1667467" y="894447"/>
                      </a:cubicBezTo>
                      <a:cubicBezTo>
                        <a:pt x="1538806" y="873509"/>
                        <a:pt x="1416530" y="955289"/>
                        <a:pt x="1386487" y="1080881"/>
                      </a:cubicBezTo>
                      <a:lnTo>
                        <a:pt x="1331506" y="1562990"/>
                      </a:lnTo>
                      <a:lnTo>
                        <a:pt x="1236015" y="1552100"/>
                      </a:lnTo>
                      <a:lnTo>
                        <a:pt x="1293128" y="1051290"/>
                      </a:lnTo>
                      <a:lnTo>
                        <a:pt x="1297866" y="1051831"/>
                      </a:lnTo>
                      <a:cubicBezTo>
                        <a:pt x="1334472" y="910658"/>
                        <a:pt x="1456620" y="811282"/>
                        <a:pt x="1597750" y="799994"/>
                      </a:cubicBezTo>
                      <a:cubicBezTo>
                        <a:pt x="1565966" y="410188"/>
                        <a:pt x="1231642" y="113032"/>
                        <a:pt x="837781" y="128299"/>
                      </a:cubicBezTo>
                      <a:cubicBezTo>
                        <a:pt x="435153" y="143906"/>
                        <a:pt x="119829" y="480205"/>
                        <a:pt x="130146" y="883003"/>
                      </a:cubicBezTo>
                      <a:lnTo>
                        <a:pt x="126314" y="883101"/>
                      </a:lnTo>
                      <a:cubicBezTo>
                        <a:pt x="179756" y="2111457"/>
                        <a:pt x="1209498" y="2287502"/>
                        <a:pt x="1483472" y="3239643"/>
                      </a:cubicBezTo>
                      <a:cubicBezTo>
                        <a:pt x="1510118" y="3271436"/>
                        <a:pt x="1512215" y="3271490"/>
                        <a:pt x="1535793" y="3248051"/>
                      </a:cubicBezTo>
                      <a:cubicBezTo>
                        <a:pt x="1861880" y="2158993"/>
                        <a:pt x="2985150" y="2038931"/>
                        <a:pt x="3004583" y="825938"/>
                      </a:cubicBezTo>
                      <a:lnTo>
                        <a:pt x="3004153" y="825960"/>
                      </a:lnTo>
                      <a:cubicBezTo>
                        <a:pt x="2988078" y="516390"/>
                        <a:pt x="2777744" y="236161"/>
                        <a:pt x="2483327" y="159704"/>
                      </a:cubicBezTo>
                      <a:cubicBezTo>
                        <a:pt x="2188910" y="83247"/>
                        <a:pt x="1882012" y="146998"/>
                        <a:pt x="1642689" y="459276"/>
                      </a:cubicBezTo>
                      <a:cubicBezTo>
                        <a:pt x="1612894" y="423308"/>
                        <a:pt x="1606887" y="416259"/>
                        <a:pt x="1568131" y="348932"/>
                      </a:cubicBezTo>
                      <a:cubicBezTo>
                        <a:pt x="1731759" y="130647"/>
                        <a:pt x="1993976" y="3673"/>
                        <a:pt x="2257049" y="80"/>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83" name="Oval 10">
                  <a:extLst>
                    <a:ext uri="{FF2B5EF4-FFF2-40B4-BE49-F238E27FC236}">
                      <a16:creationId xmlns:a16="http://schemas.microsoft.com/office/drawing/2014/main" id="{E011DB78-8A4D-4A76-ABFF-4E531672EF22}"/>
                    </a:ext>
                  </a:extLst>
                </p:cNvPr>
                <p:cNvSpPr/>
                <p:nvPr/>
              </p:nvSpPr>
              <p:spPr>
                <a:xfrm>
                  <a:off x="4376150" y="2733371"/>
                  <a:ext cx="217657" cy="166388"/>
                </a:xfrm>
                <a:custGeom>
                  <a:avLst/>
                  <a:gdLst/>
                  <a:ahLst/>
                  <a:cxnLst/>
                  <a:rect l="l" t="t" r="r" b="b"/>
                  <a:pathLst>
                    <a:path w="217657" h="166388">
                      <a:moveTo>
                        <a:pt x="134463" y="0"/>
                      </a:moveTo>
                      <a:cubicBezTo>
                        <a:pt x="180410" y="0"/>
                        <a:pt x="217657" y="37247"/>
                        <a:pt x="217657" y="83194"/>
                      </a:cubicBezTo>
                      <a:cubicBezTo>
                        <a:pt x="217657" y="129141"/>
                        <a:pt x="180410" y="166388"/>
                        <a:pt x="134463" y="166388"/>
                      </a:cubicBezTo>
                      <a:cubicBezTo>
                        <a:pt x="112032" y="166388"/>
                        <a:pt x="91675" y="157511"/>
                        <a:pt x="76906" y="142878"/>
                      </a:cubicBezTo>
                      <a:lnTo>
                        <a:pt x="14686" y="153039"/>
                      </a:lnTo>
                      <a:lnTo>
                        <a:pt x="0" y="63111"/>
                      </a:lnTo>
                      <a:lnTo>
                        <a:pt x="57210" y="53768"/>
                      </a:lnTo>
                      <a:cubicBezTo>
                        <a:pt x="68634" y="22251"/>
                        <a:pt x="98950" y="0"/>
                        <a:pt x="13446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63" name="Group 62">
              <a:extLst>
                <a:ext uri="{FF2B5EF4-FFF2-40B4-BE49-F238E27FC236}">
                  <a16:creationId xmlns:a16="http://schemas.microsoft.com/office/drawing/2014/main" id="{2B1618FB-C23A-4D31-A955-0C757866D9FB}"/>
                </a:ext>
              </a:extLst>
            </p:cNvPr>
            <p:cNvGrpSpPr/>
            <p:nvPr/>
          </p:nvGrpSpPr>
          <p:grpSpPr>
            <a:xfrm rot="20881907">
              <a:off x="6349088" y="2617695"/>
              <a:ext cx="201600" cy="201600"/>
              <a:chOff x="5692579" y="2456484"/>
              <a:chExt cx="201600" cy="201600"/>
            </a:xfrm>
          </p:grpSpPr>
          <p:sp>
            <p:nvSpPr>
              <p:cNvPr id="64" name="Chord 63">
                <a:extLst>
                  <a:ext uri="{FF2B5EF4-FFF2-40B4-BE49-F238E27FC236}">
                    <a16:creationId xmlns:a16="http://schemas.microsoft.com/office/drawing/2014/main" id="{4B5806D6-20AD-4520-86EE-E86CBAFBD494}"/>
                  </a:ext>
                </a:extLst>
              </p:cNvPr>
              <p:cNvSpPr/>
              <p:nvPr/>
            </p:nvSpPr>
            <p:spPr>
              <a:xfrm>
                <a:off x="5692579" y="2456484"/>
                <a:ext cx="201600" cy="201600"/>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Chord 64">
                <a:extLst>
                  <a:ext uri="{FF2B5EF4-FFF2-40B4-BE49-F238E27FC236}">
                    <a16:creationId xmlns:a16="http://schemas.microsoft.com/office/drawing/2014/main" id="{DC5D4C93-1A7A-4C3A-98CE-D54A85D59B2C}"/>
                  </a:ext>
                </a:extLst>
              </p:cNvPr>
              <p:cNvSpPr/>
              <p:nvPr/>
            </p:nvSpPr>
            <p:spPr>
              <a:xfrm>
                <a:off x="5692579" y="2456484"/>
                <a:ext cx="201600" cy="201600"/>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
        <p:nvSpPr>
          <p:cNvPr id="42" name="Graphic 3">
            <a:extLst>
              <a:ext uri="{FF2B5EF4-FFF2-40B4-BE49-F238E27FC236}">
                <a16:creationId xmlns:a16="http://schemas.microsoft.com/office/drawing/2014/main" id="{790472E1-E59D-4C90-8068-E60796941F92}"/>
              </a:ext>
            </a:extLst>
          </p:cNvPr>
          <p:cNvSpPr/>
          <p:nvPr/>
        </p:nvSpPr>
        <p:spPr>
          <a:xfrm>
            <a:off x="4612021" y="75710"/>
            <a:ext cx="2877981" cy="2005716"/>
          </a:xfrm>
          <a:custGeom>
            <a:avLst/>
            <a:gdLst>
              <a:gd name="connsiteX0" fmla="*/ 2572230 w 5562600"/>
              <a:gd name="connsiteY0" fmla="*/ 3667286 h 3876675"/>
              <a:gd name="connsiteX1" fmla="*/ 2326485 w 5562600"/>
              <a:gd name="connsiteY1" fmla="*/ 3800636 h 3876675"/>
              <a:gd name="connsiteX2" fmla="*/ 1794990 w 5562600"/>
              <a:gd name="connsiteY2" fmla="*/ 3785396 h 3876675"/>
              <a:gd name="connsiteX3" fmla="*/ 1635922 w 5562600"/>
              <a:gd name="connsiteY3" fmla="*/ 3705386 h 3876675"/>
              <a:gd name="connsiteX4" fmla="*/ 1390177 w 5562600"/>
              <a:gd name="connsiteY4" fmla="*/ 3552986 h 3876675"/>
              <a:gd name="connsiteX5" fmla="*/ 1248255 w 5562600"/>
              <a:gd name="connsiteY5" fmla="*/ 3333911 h 3876675"/>
              <a:gd name="connsiteX6" fmla="*/ 1233015 w 5562600"/>
              <a:gd name="connsiteY6" fmla="*/ 3237708 h 3876675"/>
              <a:gd name="connsiteX7" fmla="*/ 1109190 w 5562600"/>
              <a:gd name="connsiteY7" fmla="*/ 3250090 h 3876675"/>
              <a:gd name="connsiteX8" fmla="*/ 840585 w 5562600"/>
              <a:gd name="connsiteY8" fmla="*/ 3277713 h 3876675"/>
              <a:gd name="connsiteX9" fmla="*/ 616747 w 5562600"/>
              <a:gd name="connsiteY9" fmla="*/ 3267236 h 3876675"/>
              <a:gd name="connsiteX10" fmla="*/ 424342 w 5562600"/>
              <a:gd name="connsiteY10" fmla="*/ 3113883 h 3876675"/>
              <a:gd name="connsiteX11" fmla="*/ 567217 w 5562600"/>
              <a:gd name="connsiteY11" fmla="*/ 3077688 h 3876675"/>
              <a:gd name="connsiteX12" fmla="*/ 710092 w 5562600"/>
              <a:gd name="connsiteY12" fmla="*/ 3046255 h 3876675"/>
              <a:gd name="connsiteX13" fmla="*/ 544357 w 5562600"/>
              <a:gd name="connsiteY13" fmla="*/ 3017680 h 3876675"/>
              <a:gd name="connsiteX14" fmla="*/ 7147 w 5562600"/>
              <a:gd name="connsiteY14" fmla="*/ 2341405 h 3876675"/>
              <a:gd name="connsiteX15" fmla="*/ 200505 w 5562600"/>
              <a:gd name="connsiteY15" fmla="*/ 1625125 h 3876675"/>
              <a:gd name="connsiteX16" fmla="*/ 369097 w 5562600"/>
              <a:gd name="connsiteY16" fmla="*/ 1269843 h 3876675"/>
              <a:gd name="connsiteX17" fmla="*/ 722475 w 5562600"/>
              <a:gd name="connsiteY17" fmla="*/ 909798 h 3876675"/>
              <a:gd name="connsiteX18" fmla="*/ 906307 w 5562600"/>
              <a:gd name="connsiteY18" fmla="*/ 751683 h 3876675"/>
              <a:gd name="connsiteX19" fmla="*/ 1328265 w 5562600"/>
              <a:gd name="connsiteY19" fmla="*/ 464028 h 3876675"/>
              <a:gd name="connsiteX20" fmla="*/ 1680690 w 5562600"/>
              <a:gd name="connsiteY20" fmla="*/ 316390 h 3876675"/>
              <a:gd name="connsiteX21" fmla="*/ 2042640 w 5562600"/>
              <a:gd name="connsiteY21" fmla="*/ 143035 h 3876675"/>
              <a:gd name="connsiteX22" fmla="*/ 2196945 w 5562600"/>
              <a:gd name="connsiteY22" fmla="*/ 72550 h 3876675"/>
              <a:gd name="connsiteX23" fmla="*/ 2284575 w 5562600"/>
              <a:gd name="connsiteY23" fmla="*/ 39213 h 3876675"/>
              <a:gd name="connsiteX24" fmla="*/ 2658907 w 5562600"/>
              <a:gd name="connsiteY24" fmla="*/ 32545 h 3876675"/>
              <a:gd name="connsiteX25" fmla="*/ 2726535 w 5562600"/>
              <a:gd name="connsiteY25" fmla="*/ 95410 h 3876675"/>
              <a:gd name="connsiteX26" fmla="*/ 2908463 w 5562600"/>
              <a:gd name="connsiteY26" fmla="*/ 148750 h 3876675"/>
              <a:gd name="connsiteX27" fmla="*/ 3210405 w 5562600"/>
              <a:gd name="connsiteY27" fmla="*/ 162085 h 3876675"/>
              <a:gd name="connsiteX28" fmla="*/ 3469485 w 5562600"/>
              <a:gd name="connsiteY28" fmla="*/ 203995 h 3876675"/>
              <a:gd name="connsiteX29" fmla="*/ 3652365 w 5562600"/>
              <a:gd name="connsiteY29" fmla="*/ 226855 h 3876675"/>
              <a:gd name="connsiteX30" fmla="*/ 3959070 w 5562600"/>
              <a:gd name="connsiteY30" fmla="*/ 294483 h 3876675"/>
              <a:gd name="connsiteX31" fmla="*/ 4295303 w 5562600"/>
              <a:gd name="connsiteY31" fmla="*/ 469743 h 3876675"/>
              <a:gd name="connsiteX32" fmla="*/ 4529618 w 5562600"/>
              <a:gd name="connsiteY32" fmla="*/ 641193 h 3876675"/>
              <a:gd name="connsiteX33" fmla="*/ 4570575 w 5562600"/>
              <a:gd name="connsiteY33" fmla="*/ 712630 h 3876675"/>
              <a:gd name="connsiteX34" fmla="*/ 4807748 w 5562600"/>
              <a:gd name="connsiteY34" fmla="*/ 887890 h 3876675"/>
              <a:gd name="connsiteX35" fmla="*/ 4959195 w 5562600"/>
              <a:gd name="connsiteY35" fmla="*/ 1061245 h 3876675"/>
              <a:gd name="connsiteX36" fmla="*/ 5135408 w 5562600"/>
              <a:gd name="connsiteY36" fmla="*/ 1338423 h 3876675"/>
              <a:gd name="connsiteX37" fmla="*/ 5166840 w 5562600"/>
              <a:gd name="connsiteY37" fmla="*/ 1372713 h 3876675"/>
              <a:gd name="connsiteX38" fmla="*/ 5433540 w 5562600"/>
              <a:gd name="connsiteY38" fmla="*/ 1747045 h 3876675"/>
              <a:gd name="connsiteX39" fmla="*/ 5545935 w 5562600"/>
              <a:gd name="connsiteY39" fmla="*/ 2105185 h 3876675"/>
              <a:gd name="connsiteX40" fmla="*/ 5557365 w 5562600"/>
              <a:gd name="connsiteY40" fmla="*/ 2261396 h 3876675"/>
              <a:gd name="connsiteX41" fmla="*/ 5429730 w 5562600"/>
              <a:gd name="connsiteY41" fmla="*/ 2852898 h 3876675"/>
              <a:gd name="connsiteX42" fmla="*/ 5169698 w 5562600"/>
              <a:gd name="connsiteY42" fmla="*/ 2990058 h 3876675"/>
              <a:gd name="connsiteX43" fmla="*/ 4775363 w 5562600"/>
              <a:gd name="connsiteY43" fmla="*/ 3005298 h 3876675"/>
              <a:gd name="connsiteX44" fmla="*/ 4267680 w 5562600"/>
              <a:gd name="connsiteY44" fmla="*/ 2998630 h 3876675"/>
              <a:gd name="connsiteX45" fmla="*/ 3700942 w 5562600"/>
              <a:gd name="connsiteY45" fmla="*/ 3133886 h 3876675"/>
              <a:gd name="connsiteX46" fmla="*/ 3403763 w 5562600"/>
              <a:gd name="connsiteY46" fmla="*/ 3223421 h 3876675"/>
              <a:gd name="connsiteX47" fmla="*/ 3073245 w 5562600"/>
              <a:gd name="connsiteY47" fmla="*/ 3231993 h 3876675"/>
              <a:gd name="connsiteX48" fmla="*/ 2824642 w 5562600"/>
              <a:gd name="connsiteY48" fmla="*/ 3411063 h 3876675"/>
              <a:gd name="connsiteX49" fmla="*/ 2572230 w 5562600"/>
              <a:gd name="connsiteY49" fmla="*/ 3667286 h 3876675"/>
              <a:gd name="connsiteX50" fmla="*/ 2572230 w 5562600"/>
              <a:gd name="connsiteY50" fmla="*/ 3667286 h 3876675"/>
              <a:gd name="connsiteX51" fmla="*/ 2189325 w 5562600"/>
              <a:gd name="connsiteY51" fmla="*/ 3836830 h 3876675"/>
              <a:gd name="connsiteX52" fmla="*/ 2321723 w 5562600"/>
              <a:gd name="connsiteY52" fmla="*/ 3772061 h 3876675"/>
              <a:gd name="connsiteX53" fmla="*/ 2373157 w 5562600"/>
              <a:gd name="connsiteY53" fmla="*/ 3729198 h 3876675"/>
              <a:gd name="connsiteX54" fmla="*/ 2281718 w 5562600"/>
              <a:gd name="connsiteY54" fmla="*/ 3728246 h 3876675"/>
              <a:gd name="connsiteX55" fmla="*/ 2082645 w 5562600"/>
              <a:gd name="connsiteY55" fmla="*/ 3654903 h 3876675"/>
              <a:gd name="connsiteX56" fmla="*/ 1975013 w 5562600"/>
              <a:gd name="connsiteY56" fmla="*/ 3582513 h 3876675"/>
              <a:gd name="connsiteX57" fmla="*/ 1935960 w 5562600"/>
              <a:gd name="connsiteY57" fmla="*/ 3634900 h 3876675"/>
              <a:gd name="connsiteX58" fmla="*/ 1841663 w 5562600"/>
              <a:gd name="connsiteY58" fmla="*/ 3708243 h 3876675"/>
              <a:gd name="connsiteX59" fmla="*/ 1815945 w 5562600"/>
              <a:gd name="connsiteY59" fmla="*/ 3765393 h 3876675"/>
              <a:gd name="connsiteX60" fmla="*/ 2189325 w 5562600"/>
              <a:gd name="connsiteY60" fmla="*/ 3836830 h 3876675"/>
              <a:gd name="connsiteX61" fmla="*/ 2189325 w 5562600"/>
              <a:gd name="connsiteY61" fmla="*/ 3836830 h 3876675"/>
              <a:gd name="connsiteX62" fmla="*/ 1831185 w 5562600"/>
              <a:gd name="connsiteY62" fmla="*/ 3680621 h 3876675"/>
              <a:gd name="connsiteX63" fmla="*/ 1946438 w 5562600"/>
              <a:gd name="connsiteY63" fmla="*/ 3480596 h 3876675"/>
              <a:gd name="connsiteX64" fmla="*/ 1965488 w 5562600"/>
              <a:gd name="connsiteY64" fmla="*/ 3458688 h 3876675"/>
              <a:gd name="connsiteX65" fmla="*/ 2333153 w 5562600"/>
              <a:gd name="connsiteY65" fmla="*/ 3704433 h 3876675"/>
              <a:gd name="connsiteX66" fmla="*/ 2745585 w 5562600"/>
              <a:gd name="connsiteY66" fmla="*/ 3438686 h 3876675"/>
              <a:gd name="connsiteX67" fmla="*/ 2969423 w 5562600"/>
              <a:gd name="connsiteY67" fmla="*/ 3238661 h 3876675"/>
              <a:gd name="connsiteX68" fmla="*/ 3062767 w 5562600"/>
              <a:gd name="connsiteY68" fmla="*/ 3189130 h 3876675"/>
              <a:gd name="connsiteX69" fmla="*/ 2976090 w 5562600"/>
              <a:gd name="connsiteY69" fmla="*/ 3125313 h 3876675"/>
              <a:gd name="connsiteX70" fmla="*/ 2889413 w 5562600"/>
              <a:gd name="connsiteY70" fmla="*/ 3061496 h 3876675"/>
              <a:gd name="connsiteX71" fmla="*/ 2719867 w 5562600"/>
              <a:gd name="connsiteY71" fmla="*/ 3171986 h 3876675"/>
              <a:gd name="connsiteX72" fmla="*/ 2445548 w 5562600"/>
              <a:gd name="connsiteY72" fmla="*/ 3332958 h 3876675"/>
              <a:gd name="connsiteX73" fmla="*/ 2396018 w 5562600"/>
              <a:gd name="connsiteY73" fmla="*/ 3452973 h 3876675"/>
              <a:gd name="connsiteX74" fmla="*/ 2451263 w 5562600"/>
              <a:gd name="connsiteY74" fmla="*/ 3486311 h 3876675"/>
              <a:gd name="connsiteX75" fmla="*/ 2315055 w 5562600"/>
              <a:gd name="connsiteY75" fmla="*/ 3433923 h 3876675"/>
              <a:gd name="connsiteX76" fmla="*/ 2458882 w 5562600"/>
              <a:gd name="connsiteY76" fmla="*/ 3292953 h 3876675"/>
              <a:gd name="connsiteX77" fmla="*/ 2855123 w 5562600"/>
              <a:gd name="connsiteY77" fmla="*/ 3016728 h 3876675"/>
              <a:gd name="connsiteX78" fmla="*/ 2484600 w 5562600"/>
              <a:gd name="connsiteY78" fmla="*/ 2889093 h 3876675"/>
              <a:gd name="connsiteX79" fmla="*/ 2330295 w 5562600"/>
              <a:gd name="connsiteY79" fmla="*/ 2874805 h 3876675"/>
              <a:gd name="connsiteX80" fmla="*/ 2467455 w 5562600"/>
              <a:gd name="connsiteY80" fmla="*/ 2871948 h 3876675"/>
              <a:gd name="connsiteX81" fmla="*/ 2715105 w 5562600"/>
              <a:gd name="connsiteY81" fmla="*/ 2911000 h 3876675"/>
              <a:gd name="connsiteX82" fmla="*/ 2825595 w 5562600"/>
              <a:gd name="connsiteY82" fmla="*/ 2923383 h 3876675"/>
              <a:gd name="connsiteX83" fmla="*/ 3169448 w 5562600"/>
              <a:gd name="connsiteY83" fmla="*/ 2799558 h 3876675"/>
              <a:gd name="connsiteX84" fmla="*/ 3089438 w 5562600"/>
              <a:gd name="connsiteY84" fmla="*/ 2824323 h 3876675"/>
              <a:gd name="connsiteX85" fmla="*/ 2902748 w 5562600"/>
              <a:gd name="connsiteY85" fmla="*/ 2877663 h 3876675"/>
              <a:gd name="connsiteX86" fmla="*/ 2865600 w 5562600"/>
              <a:gd name="connsiteY86" fmla="*/ 2982438 h 3876675"/>
              <a:gd name="connsiteX87" fmla="*/ 3003713 w 5562600"/>
              <a:gd name="connsiteY87" fmla="*/ 3110073 h 3876675"/>
              <a:gd name="connsiteX88" fmla="*/ 3305655 w 5562600"/>
              <a:gd name="connsiteY88" fmla="*/ 3186273 h 3876675"/>
              <a:gd name="connsiteX89" fmla="*/ 3748567 w 5562600"/>
              <a:gd name="connsiteY89" fmla="*/ 3070068 h 3876675"/>
              <a:gd name="connsiteX90" fmla="*/ 4362930 w 5562600"/>
              <a:gd name="connsiteY90" fmla="*/ 2969103 h 3876675"/>
              <a:gd name="connsiteX91" fmla="*/ 4659158 w 5562600"/>
              <a:gd name="connsiteY91" fmla="*/ 2979580 h 3876675"/>
              <a:gd name="connsiteX92" fmla="*/ 5056350 w 5562600"/>
              <a:gd name="connsiteY92" fmla="*/ 2961483 h 3876675"/>
              <a:gd name="connsiteX93" fmla="*/ 5510693 w 5562600"/>
              <a:gd name="connsiteY93" fmla="*/ 2549050 h 3876675"/>
              <a:gd name="connsiteX94" fmla="*/ 5464973 w 5562600"/>
              <a:gd name="connsiteY94" fmla="*/ 2109948 h 3876675"/>
              <a:gd name="connsiteX95" fmla="*/ 5387820 w 5562600"/>
              <a:gd name="connsiteY95" fmla="*/ 1916590 h 3876675"/>
              <a:gd name="connsiteX96" fmla="*/ 5330670 w 5562600"/>
              <a:gd name="connsiteY96" fmla="*/ 1784193 h 3876675"/>
              <a:gd name="connsiteX97" fmla="*/ 5299237 w 5562600"/>
              <a:gd name="connsiteY97" fmla="*/ 1867060 h 3876675"/>
              <a:gd name="connsiteX98" fmla="*/ 5287808 w 5562600"/>
              <a:gd name="connsiteY98" fmla="*/ 1910875 h 3876675"/>
              <a:gd name="connsiteX99" fmla="*/ 5254470 w 5562600"/>
              <a:gd name="connsiteY99" fmla="*/ 1771810 h 3876675"/>
              <a:gd name="connsiteX100" fmla="*/ 5047778 w 5562600"/>
              <a:gd name="connsiteY100" fmla="*/ 1659415 h 3876675"/>
              <a:gd name="connsiteX101" fmla="*/ 4899187 w 5562600"/>
              <a:gd name="connsiteY101" fmla="*/ 1863250 h 3876675"/>
              <a:gd name="connsiteX102" fmla="*/ 4714403 w 5562600"/>
              <a:gd name="connsiteY102" fmla="*/ 2076610 h 3876675"/>
              <a:gd name="connsiteX103" fmla="*/ 4664873 w 5562600"/>
              <a:gd name="connsiteY103" fmla="*/ 2119473 h 3876675"/>
              <a:gd name="connsiteX104" fmla="*/ 4828703 w 5562600"/>
              <a:gd name="connsiteY104" fmla="*/ 1910875 h 3876675"/>
              <a:gd name="connsiteX105" fmla="*/ 5018250 w 5562600"/>
              <a:gd name="connsiteY105" fmla="*/ 1664178 h 3876675"/>
              <a:gd name="connsiteX106" fmla="*/ 4794413 w 5562600"/>
              <a:gd name="connsiteY106" fmla="*/ 1325088 h 3876675"/>
              <a:gd name="connsiteX107" fmla="*/ 4557240 w 5562600"/>
              <a:gd name="connsiteY107" fmla="*/ 1235553 h 3876675"/>
              <a:gd name="connsiteX108" fmla="*/ 4544858 w 5562600"/>
              <a:gd name="connsiteY108" fmla="*/ 1213645 h 3876675"/>
              <a:gd name="connsiteX109" fmla="*/ 4455323 w 5562600"/>
              <a:gd name="connsiteY109" fmla="*/ 1108870 h 3876675"/>
              <a:gd name="connsiteX110" fmla="*/ 4323878 w 5562600"/>
              <a:gd name="connsiteY110" fmla="*/ 1064103 h 3876675"/>
              <a:gd name="connsiteX111" fmla="*/ 4300065 w 5562600"/>
              <a:gd name="connsiteY111" fmla="*/ 1119348 h 3876675"/>
              <a:gd name="connsiteX112" fmla="*/ 4303875 w 5562600"/>
              <a:gd name="connsiteY112" fmla="*/ 1174593 h 3876675"/>
              <a:gd name="connsiteX113" fmla="*/ 4259108 w 5562600"/>
              <a:gd name="connsiteY113" fmla="*/ 1097440 h 3876675"/>
              <a:gd name="connsiteX114" fmla="*/ 3713325 w 5562600"/>
              <a:gd name="connsiteY114" fmla="*/ 861220 h 3876675"/>
              <a:gd name="connsiteX115" fmla="*/ 3553305 w 5562600"/>
              <a:gd name="connsiteY115" fmla="*/ 891700 h 3876675"/>
              <a:gd name="connsiteX116" fmla="*/ 3572355 w 5562600"/>
              <a:gd name="connsiteY116" fmla="*/ 957423 h 3876675"/>
              <a:gd name="connsiteX117" fmla="*/ 3539017 w 5562600"/>
              <a:gd name="connsiteY117" fmla="*/ 909798 h 3876675"/>
              <a:gd name="connsiteX118" fmla="*/ 3248505 w 5562600"/>
              <a:gd name="connsiteY118" fmla="*/ 703105 h 3876675"/>
              <a:gd name="connsiteX119" fmla="*/ 3102773 w 5562600"/>
              <a:gd name="connsiteY119" fmla="*/ 791688 h 3876675"/>
              <a:gd name="connsiteX120" fmla="*/ 2975138 w 5562600"/>
              <a:gd name="connsiteY120" fmla="*/ 989808 h 3876675"/>
              <a:gd name="connsiteX121" fmla="*/ 2833215 w 5562600"/>
              <a:gd name="connsiteY121" fmla="*/ 1225075 h 3876675"/>
              <a:gd name="connsiteX122" fmla="*/ 2780828 w 5562600"/>
              <a:gd name="connsiteY122" fmla="*/ 1423195 h 3876675"/>
              <a:gd name="connsiteX123" fmla="*/ 2817023 w 5562600"/>
              <a:gd name="connsiteY123" fmla="*/ 1581310 h 3876675"/>
              <a:gd name="connsiteX124" fmla="*/ 2823690 w 5562600"/>
              <a:gd name="connsiteY124" fmla="*/ 1668940 h 3876675"/>
              <a:gd name="connsiteX125" fmla="*/ 2807498 w 5562600"/>
              <a:gd name="connsiteY125" fmla="*/ 1580358 h 3876675"/>
              <a:gd name="connsiteX126" fmla="*/ 2755110 w 5562600"/>
              <a:gd name="connsiteY126" fmla="*/ 1439388 h 3876675"/>
              <a:gd name="connsiteX127" fmla="*/ 2749395 w 5562600"/>
              <a:gd name="connsiteY127" fmla="*/ 1311753 h 3876675"/>
              <a:gd name="connsiteX128" fmla="*/ 2828453 w 5562600"/>
              <a:gd name="connsiteY128" fmla="*/ 1170783 h 3876675"/>
              <a:gd name="connsiteX129" fmla="*/ 2850360 w 5562600"/>
              <a:gd name="connsiteY129" fmla="*/ 1078390 h 3876675"/>
              <a:gd name="connsiteX130" fmla="*/ 2803688 w 5562600"/>
              <a:gd name="connsiteY130" fmla="*/ 1086010 h 3876675"/>
              <a:gd name="connsiteX131" fmla="*/ 2782732 w 5562600"/>
              <a:gd name="connsiteY131" fmla="*/ 1083153 h 3876675"/>
              <a:gd name="connsiteX132" fmla="*/ 2859885 w 5562600"/>
              <a:gd name="connsiteY132" fmla="*/ 1043148 h 3876675"/>
              <a:gd name="connsiteX133" fmla="*/ 2966565 w 5562600"/>
              <a:gd name="connsiteY133" fmla="*/ 959328 h 3876675"/>
              <a:gd name="connsiteX134" fmla="*/ 2900842 w 5562600"/>
              <a:gd name="connsiteY134" fmla="*/ 745968 h 3876675"/>
              <a:gd name="connsiteX135" fmla="*/ 2874173 w 5562600"/>
              <a:gd name="connsiteY135" fmla="*/ 712630 h 3876675"/>
              <a:gd name="connsiteX136" fmla="*/ 2975138 w 5562600"/>
              <a:gd name="connsiteY136" fmla="*/ 766923 h 3876675"/>
              <a:gd name="connsiteX137" fmla="*/ 3038955 w 5562600"/>
              <a:gd name="connsiteY137" fmla="*/ 821215 h 3876675"/>
              <a:gd name="connsiteX138" fmla="*/ 3084675 w 5562600"/>
              <a:gd name="connsiteY138" fmla="*/ 759303 h 3876675"/>
              <a:gd name="connsiteX139" fmla="*/ 3214215 w 5562600"/>
              <a:gd name="connsiteY139" fmla="*/ 658338 h 3876675"/>
              <a:gd name="connsiteX140" fmla="*/ 3375188 w 5562600"/>
              <a:gd name="connsiteY140" fmla="*/ 511653 h 3876675"/>
              <a:gd name="connsiteX141" fmla="*/ 3322800 w 5562600"/>
              <a:gd name="connsiteY141" fmla="*/ 507843 h 3876675"/>
              <a:gd name="connsiteX142" fmla="*/ 3210405 w 5562600"/>
              <a:gd name="connsiteY142" fmla="*/ 485935 h 3876675"/>
              <a:gd name="connsiteX143" fmla="*/ 3268507 w 5562600"/>
              <a:gd name="connsiteY143" fmla="*/ 463075 h 3876675"/>
              <a:gd name="connsiteX144" fmla="*/ 3408525 w 5562600"/>
              <a:gd name="connsiteY144" fmla="*/ 454503 h 3876675"/>
              <a:gd name="connsiteX145" fmla="*/ 3548542 w 5562600"/>
              <a:gd name="connsiteY145" fmla="*/ 262098 h 3876675"/>
              <a:gd name="connsiteX146" fmla="*/ 3238028 w 5562600"/>
              <a:gd name="connsiteY146" fmla="*/ 183993 h 3876675"/>
              <a:gd name="connsiteX147" fmla="*/ 3273270 w 5562600"/>
              <a:gd name="connsiteY147" fmla="*/ 259240 h 3876675"/>
              <a:gd name="connsiteX148" fmla="*/ 3354232 w 5562600"/>
              <a:gd name="connsiteY148" fmla="*/ 297340 h 3876675"/>
              <a:gd name="connsiteX149" fmla="*/ 3170400 w 5562600"/>
              <a:gd name="connsiteY149" fmla="*/ 244953 h 3876675"/>
              <a:gd name="connsiteX150" fmla="*/ 2880840 w 5562600"/>
              <a:gd name="connsiteY150" fmla="*/ 165895 h 3876675"/>
              <a:gd name="connsiteX151" fmla="*/ 2748442 w 5562600"/>
              <a:gd name="connsiteY151" fmla="*/ 157323 h 3876675"/>
              <a:gd name="connsiteX152" fmla="*/ 2712248 w 5562600"/>
              <a:gd name="connsiteY152" fmla="*/ 252573 h 3876675"/>
              <a:gd name="connsiteX153" fmla="*/ 2592232 w 5562600"/>
              <a:gd name="connsiteY153" fmla="*/ 545943 h 3876675"/>
              <a:gd name="connsiteX154" fmla="*/ 2502698 w 5562600"/>
              <a:gd name="connsiteY154" fmla="*/ 1001238 h 3876675"/>
              <a:gd name="connsiteX155" fmla="*/ 2418878 w 5562600"/>
              <a:gd name="connsiteY155" fmla="*/ 1498443 h 3876675"/>
              <a:gd name="connsiteX156" fmla="*/ 2341725 w 5562600"/>
              <a:gd name="connsiteY156" fmla="*/ 1831818 h 3876675"/>
              <a:gd name="connsiteX157" fmla="*/ 2341725 w 5562600"/>
              <a:gd name="connsiteY157" fmla="*/ 1925163 h 3876675"/>
              <a:gd name="connsiteX158" fmla="*/ 2407448 w 5562600"/>
              <a:gd name="connsiteY158" fmla="*/ 1869918 h 3876675"/>
              <a:gd name="connsiteX159" fmla="*/ 2599853 w 5562600"/>
              <a:gd name="connsiteY159" fmla="*/ 1788003 h 3876675"/>
              <a:gd name="connsiteX160" fmla="*/ 2858932 w 5562600"/>
              <a:gd name="connsiteY160" fmla="*/ 1729900 h 3876675"/>
              <a:gd name="connsiteX161" fmla="*/ 3133253 w 5562600"/>
              <a:gd name="connsiteY161" fmla="*/ 1678465 h 3876675"/>
              <a:gd name="connsiteX162" fmla="*/ 3284700 w 5562600"/>
              <a:gd name="connsiteY162" fmla="*/ 1445103 h 3876675"/>
              <a:gd name="connsiteX163" fmla="*/ 3181830 w 5562600"/>
              <a:gd name="connsiteY163" fmla="*/ 1351758 h 3876675"/>
              <a:gd name="connsiteX164" fmla="*/ 3125632 w 5562600"/>
              <a:gd name="connsiteY164" fmla="*/ 1304133 h 3876675"/>
              <a:gd name="connsiteX165" fmla="*/ 3231360 w 5562600"/>
              <a:gd name="connsiteY165" fmla="*/ 1358425 h 3876675"/>
              <a:gd name="connsiteX166" fmla="*/ 3324705 w 5562600"/>
              <a:gd name="connsiteY166" fmla="*/ 1380333 h 3876675"/>
              <a:gd name="connsiteX167" fmla="*/ 3301845 w 5562600"/>
              <a:gd name="connsiteY167" fmla="*/ 1116490 h 3876675"/>
              <a:gd name="connsiteX168" fmla="*/ 3320895 w 5562600"/>
              <a:gd name="connsiteY168" fmla="*/ 1116490 h 3876675"/>
              <a:gd name="connsiteX169" fmla="*/ 3348517 w 5562600"/>
              <a:gd name="connsiteY169" fmla="*/ 1407955 h 3876675"/>
              <a:gd name="connsiteX170" fmla="*/ 3384713 w 5562600"/>
              <a:gd name="connsiteY170" fmla="*/ 1655605 h 3876675"/>
              <a:gd name="connsiteX171" fmla="*/ 3465675 w 5562600"/>
              <a:gd name="connsiteY171" fmla="*/ 1688943 h 3876675"/>
              <a:gd name="connsiteX172" fmla="*/ 3563782 w 5562600"/>
              <a:gd name="connsiteY172" fmla="*/ 1699420 h 3876675"/>
              <a:gd name="connsiteX173" fmla="*/ 3636173 w 5562600"/>
              <a:gd name="connsiteY173" fmla="*/ 1687038 h 3876675"/>
              <a:gd name="connsiteX174" fmla="*/ 3583785 w 5562600"/>
              <a:gd name="connsiteY174" fmla="*/ 1722280 h 3876675"/>
              <a:gd name="connsiteX175" fmla="*/ 3448530 w 5562600"/>
              <a:gd name="connsiteY175" fmla="*/ 1801338 h 3876675"/>
              <a:gd name="connsiteX176" fmla="*/ 3377092 w 5562600"/>
              <a:gd name="connsiteY176" fmla="*/ 1948023 h 3876675"/>
              <a:gd name="connsiteX177" fmla="*/ 3419003 w 5562600"/>
              <a:gd name="connsiteY177" fmla="*/ 2108043 h 3876675"/>
              <a:gd name="connsiteX178" fmla="*/ 3545685 w 5562600"/>
              <a:gd name="connsiteY178" fmla="*/ 2163288 h 3876675"/>
              <a:gd name="connsiteX179" fmla="*/ 3719992 w 5562600"/>
              <a:gd name="connsiteY179" fmla="*/ 2102328 h 3876675"/>
              <a:gd name="connsiteX180" fmla="*/ 4127663 w 5562600"/>
              <a:gd name="connsiteY180" fmla="*/ 1583215 h 3876675"/>
              <a:gd name="connsiteX181" fmla="*/ 4285778 w 5562600"/>
              <a:gd name="connsiteY181" fmla="*/ 1414623 h 3876675"/>
              <a:gd name="connsiteX182" fmla="*/ 4267680 w 5562600"/>
              <a:gd name="connsiteY182" fmla="*/ 1445103 h 3876675"/>
              <a:gd name="connsiteX183" fmla="*/ 4152428 w 5562600"/>
              <a:gd name="connsiteY183" fmla="*/ 1606075 h 3876675"/>
              <a:gd name="connsiteX184" fmla="*/ 3771428 w 5562600"/>
              <a:gd name="connsiteY184" fmla="*/ 2102328 h 3876675"/>
              <a:gd name="connsiteX185" fmla="*/ 3663795 w 5562600"/>
              <a:gd name="connsiteY185" fmla="*/ 2215675 h 3876675"/>
              <a:gd name="connsiteX186" fmla="*/ 3640935 w 5562600"/>
              <a:gd name="connsiteY186" fmla="*/ 2223296 h 3876675"/>
              <a:gd name="connsiteX187" fmla="*/ 3389475 w 5562600"/>
              <a:gd name="connsiteY187" fmla="*/ 2284255 h 3876675"/>
              <a:gd name="connsiteX188" fmla="*/ 3144682 w 5562600"/>
              <a:gd name="connsiteY188" fmla="*/ 2409985 h 3876675"/>
              <a:gd name="connsiteX189" fmla="*/ 3072292 w 5562600"/>
              <a:gd name="connsiteY189" fmla="*/ 2517618 h 3876675"/>
              <a:gd name="connsiteX190" fmla="*/ 3378998 w 5562600"/>
              <a:gd name="connsiteY190" fmla="*/ 2679543 h 3876675"/>
              <a:gd name="connsiteX191" fmla="*/ 3420907 w 5562600"/>
              <a:gd name="connsiteY191" fmla="*/ 2535715 h 3876675"/>
              <a:gd name="connsiteX192" fmla="*/ 3458055 w 5562600"/>
              <a:gd name="connsiteY192" fmla="*/ 2411890 h 3876675"/>
              <a:gd name="connsiteX193" fmla="*/ 3441863 w 5562600"/>
              <a:gd name="connsiteY193" fmla="*/ 2558575 h 3876675"/>
              <a:gd name="connsiteX194" fmla="*/ 3415192 w 5562600"/>
              <a:gd name="connsiteY194" fmla="*/ 2694783 h 3876675"/>
              <a:gd name="connsiteX195" fmla="*/ 3484725 w 5562600"/>
              <a:gd name="connsiteY195" fmla="*/ 2764315 h 3876675"/>
              <a:gd name="connsiteX196" fmla="*/ 3713325 w 5562600"/>
              <a:gd name="connsiteY196" fmla="*/ 2833848 h 3876675"/>
              <a:gd name="connsiteX197" fmla="*/ 4070513 w 5562600"/>
              <a:gd name="connsiteY197" fmla="*/ 2694783 h 3876675"/>
              <a:gd name="connsiteX198" fmla="*/ 4109565 w 5562600"/>
              <a:gd name="connsiteY198" fmla="*/ 2647158 h 3876675"/>
              <a:gd name="connsiteX199" fmla="*/ 4094325 w 5562600"/>
              <a:gd name="connsiteY199" fmla="*/ 2710023 h 3876675"/>
              <a:gd name="connsiteX200" fmla="*/ 3615217 w 5562600"/>
              <a:gd name="connsiteY200" fmla="*/ 2870043 h 3876675"/>
              <a:gd name="connsiteX201" fmla="*/ 3541875 w 5562600"/>
              <a:gd name="connsiteY201" fmla="*/ 2868138 h 3876675"/>
              <a:gd name="connsiteX202" fmla="*/ 3240885 w 5562600"/>
              <a:gd name="connsiteY202" fmla="*/ 2973865 h 3876675"/>
              <a:gd name="connsiteX203" fmla="*/ 3124680 w 5562600"/>
              <a:gd name="connsiteY203" fmla="*/ 2971008 h 3876675"/>
              <a:gd name="connsiteX204" fmla="*/ 3257078 w 5562600"/>
              <a:gd name="connsiteY204" fmla="*/ 2955768 h 3876675"/>
              <a:gd name="connsiteX205" fmla="*/ 3433290 w 5562600"/>
              <a:gd name="connsiteY205" fmla="*/ 2915763 h 3876675"/>
              <a:gd name="connsiteX206" fmla="*/ 3463770 w 5562600"/>
              <a:gd name="connsiteY206" fmla="*/ 2782413 h 3876675"/>
              <a:gd name="connsiteX207" fmla="*/ 3367567 w 5562600"/>
              <a:gd name="connsiteY207" fmla="*/ 2713833 h 3876675"/>
              <a:gd name="connsiteX208" fmla="*/ 3072292 w 5562600"/>
              <a:gd name="connsiteY208" fmla="*/ 2561433 h 3876675"/>
              <a:gd name="connsiteX209" fmla="*/ 3026573 w 5562600"/>
              <a:gd name="connsiteY209" fmla="*/ 2460468 h 3876675"/>
              <a:gd name="connsiteX210" fmla="*/ 2971328 w 5562600"/>
              <a:gd name="connsiteY210" fmla="*/ 2471898 h 3876675"/>
              <a:gd name="connsiteX211" fmla="*/ 2691292 w 5562600"/>
              <a:gd name="connsiteY211" fmla="*/ 2822418 h 3876675"/>
              <a:gd name="connsiteX212" fmla="*/ 2769398 w 5562600"/>
              <a:gd name="connsiteY212" fmla="*/ 2729073 h 3876675"/>
              <a:gd name="connsiteX213" fmla="*/ 2959898 w 5562600"/>
              <a:gd name="connsiteY213" fmla="*/ 2386173 h 3876675"/>
              <a:gd name="connsiteX214" fmla="*/ 2844645 w 5562600"/>
              <a:gd name="connsiteY214" fmla="*/ 2124235 h 3876675"/>
              <a:gd name="connsiteX215" fmla="*/ 2819880 w 5562600"/>
              <a:gd name="connsiteY215" fmla="*/ 2074705 h 3876675"/>
              <a:gd name="connsiteX216" fmla="*/ 2957992 w 5562600"/>
              <a:gd name="connsiteY216" fmla="*/ 2265205 h 3876675"/>
              <a:gd name="connsiteX217" fmla="*/ 3078007 w 5562600"/>
              <a:gd name="connsiteY217" fmla="*/ 2378553 h 3876675"/>
              <a:gd name="connsiteX218" fmla="*/ 3291367 w 5562600"/>
              <a:gd name="connsiteY218" fmla="*/ 2313783 h 3876675"/>
              <a:gd name="connsiteX219" fmla="*/ 3436148 w 5562600"/>
              <a:gd name="connsiteY219" fmla="*/ 2214723 h 3876675"/>
              <a:gd name="connsiteX220" fmla="*/ 3401857 w 5562600"/>
              <a:gd name="connsiteY220" fmla="*/ 2125188 h 3876675"/>
              <a:gd name="connsiteX221" fmla="*/ 3342803 w 5562600"/>
              <a:gd name="connsiteY221" fmla="*/ 1983265 h 3876675"/>
              <a:gd name="connsiteX222" fmla="*/ 3407573 w 5562600"/>
              <a:gd name="connsiteY222" fmla="*/ 1815625 h 3876675"/>
              <a:gd name="connsiteX223" fmla="*/ 3459007 w 5562600"/>
              <a:gd name="connsiteY223" fmla="*/ 1705135 h 3876675"/>
              <a:gd name="connsiteX224" fmla="*/ 2437928 w 5562600"/>
              <a:gd name="connsiteY224" fmla="*/ 1878490 h 3876675"/>
              <a:gd name="connsiteX225" fmla="*/ 2297910 w 5562600"/>
              <a:gd name="connsiteY225" fmla="*/ 2104233 h 3876675"/>
              <a:gd name="connsiteX226" fmla="*/ 2614140 w 5562600"/>
              <a:gd name="connsiteY226" fmla="*/ 2382363 h 3876675"/>
              <a:gd name="connsiteX227" fmla="*/ 2694150 w 5562600"/>
              <a:gd name="connsiteY227" fmla="*/ 2407128 h 3876675"/>
              <a:gd name="connsiteX228" fmla="*/ 2600805 w 5562600"/>
              <a:gd name="connsiteY228" fmla="*/ 2415700 h 3876675"/>
              <a:gd name="connsiteX229" fmla="*/ 2441738 w 5562600"/>
              <a:gd name="connsiteY229" fmla="*/ 2396650 h 3876675"/>
              <a:gd name="connsiteX230" fmla="*/ 2376015 w 5562600"/>
              <a:gd name="connsiteY230" fmla="*/ 2466183 h 3876675"/>
              <a:gd name="connsiteX231" fmla="*/ 2184563 w 5562600"/>
              <a:gd name="connsiteY231" fmla="*/ 2615725 h 3876675"/>
              <a:gd name="connsiteX232" fmla="*/ 2023590 w 5562600"/>
              <a:gd name="connsiteY232" fmla="*/ 2694783 h 3876675"/>
              <a:gd name="connsiteX233" fmla="*/ 1996920 w 5562600"/>
              <a:gd name="connsiteY233" fmla="*/ 2840515 h 3876675"/>
              <a:gd name="connsiteX234" fmla="*/ 2079788 w 5562600"/>
              <a:gd name="connsiteY234" fmla="*/ 2982438 h 3876675"/>
              <a:gd name="connsiteX235" fmla="*/ 2212185 w 5562600"/>
              <a:gd name="connsiteY235" fmla="*/ 3111025 h 3876675"/>
              <a:gd name="connsiteX236" fmla="*/ 2228378 w 5562600"/>
              <a:gd name="connsiteY236" fmla="*/ 3127218 h 3876675"/>
              <a:gd name="connsiteX237" fmla="*/ 2167418 w 5562600"/>
              <a:gd name="connsiteY237" fmla="*/ 3168175 h 3876675"/>
              <a:gd name="connsiteX238" fmla="*/ 2143605 w 5562600"/>
              <a:gd name="connsiteY238" fmla="*/ 3239613 h 3876675"/>
              <a:gd name="connsiteX239" fmla="*/ 2134080 w 5562600"/>
              <a:gd name="connsiteY239" fmla="*/ 3203418 h 3876675"/>
              <a:gd name="connsiteX240" fmla="*/ 2123603 w 5562600"/>
              <a:gd name="connsiteY240" fmla="*/ 3118646 h 3876675"/>
              <a:gd name="connsiteX241" fmla="*/ 2044545 w 5562600"/>
              <a:gd name="connsiteY241" fmla="*/ 2979580 h 3876675"/>
              <a:gd name="connsiteX242" fmla="*/ 1760700 w 5562600"/>
              <a:gd name="connsiteY242" fmla="*/ 2892903 h 3876675"/>
              <a:gd name="connsiteX243" fmla="*/ 1597822 w 5562600"/>
              <a:gd name="connsiteY243" fmla="*/ 3274855 h 3876675"/>
              <a:gd name="connsiteX244" fmla="*/ 1591155 w 5562600"/>
              <a:gd name="connsiteY244" fmla="*/ 3386298 h 3876675"/>
              <a:gd name="connsiteX245" fmla="*/ 1601632 w 5562600"/>
              <a:gd name="connsiteY245" fmla="*/ 3026253 h 3876675"/>
              <a:gd name="connsiteX246" fmla="*/ 1874047 w 5562600"/>
              <a:gd name="connsiteY246" fmla="*/ 2803368 h 3876675"/>
              <a:gd name="connsiteX247" fmla="*/ 2015018 w 5562600"/>
              <a:gd name="connsiteY247" fmla="*/ 2625250 h 3876675"/>
              <a:gd name="connsiteX248" fmla="*/ 2146463 w 5562600"/>
              <a:gd name="connsiteY248" fmla="*/ 2597628 h 3876675"/>
              <a:gd name="connsiteX249" fmla="*/ 2340773 w 5562600"/>
              <a:gd name="connsiteY249" fmla="*/ 2465230 h 3876675"/>
              <a:gd name="connsiteX250" fmla="*/ 2359823 w 5562600"/>
              <a:gd name="connsiteY250" fmla="*/ 2366171 h 3876675"/>
              <a:gd name="connsiteX251" fmla="*/ 2326485 w 5562600"/>
              <a:gd name="connsiteY251" fmla="*/ 2258538 h 3876675"/>
              <a:gd name="connsiteX252" fmla="*/ 2274098 w 5562600"/>
              <a:gd name="connsiteY252" fmla="*/ 2118521 h 3876675"/>
              <a:gd name="connsiteX253" fmla="*/ 2060738 w 5562600"/>
              <a:gd name="connsiteY253" fmla="*/ 2182338 h 3876675"/>
              <a:gd name="connsiteX254" fmla="*/ 1899765 w 5562600"/>
              <a:gd name="connsiteY254" fmla="*/ 2449038 h 3876675"/>
              <a:gd name="connsiteX255" fmla="*/ 1875000 w 5562600"/>
              <a:gd name="connsiteY255" fmla="*/ 2509046 h 3876675"/>
              <a:gd name="connsiteX256" fmla="*/ 1892145 w 5562600"/>
              <a:gd name="connsiteY256" fmla="*/ 2374743 h 3876675"/>
              <a:gd name="connsiteX257" fmla="*/ 1433040 w 5562600"/>
              <a:gd name="connsiteY257" fmla="*/ 2730025 h 3876675"/>
              <a:gd name="connsiteX258" fmla="*/ 1303500 w 5562600"/>
              <a:gd name="connsiteY258" fmla="*/ 3009108 h 3876675"/>
              <a:gd name="connsiteX259" fmla="*/ 1340647 w 5562600"/>
              <a:gd name="connsiteY259" fmla="*/ 3127218 h 3876675"/>
              <a:gd name="connsiteX260" fmla="*/ 1387320 w 5562600"/>
              <a:gd name="connsiteY260" fmla="*/ 3191036 h 3876675"/>
              <a:gd name="connsiteX261" fmla="*/ 1338743 w 5562600"/>
              <a:gd name="connsiteY261" fmla="*/ 3155793 h 3876675"/>
              <a:gd name="connsiteX262" fmla="*/ 1280640 w 5562600"/>
              <a:gd name="connsiteY262" fmla="*/ 3111978 h 3876675"/>
              <a:gd name="connsiteX263" fmla="*/ 1284450 w 5562600"/>
              <a:gd name="connsiteY263" fmla="*/ 3380583 h 3876675"/>
              <a:gd name="connsiteX264" fmla="*/ 1598775 w 5562600"/>
              <a:gd name="connsiteY264" fmla="*/ 3670143 h 3876675"/>
              <a:gd name="connsiteX265" fmla="*/ 1831185 w 5562600"/>
              <a:gd name="connsiteY265" fmla="*/ 3680621 h 3876675"/>
              <a:gd name="connsiteX266" fmla="*/ 1831185 w 5562600"/>
              <a:gd name="connsiteY266" fmla="*/ 3680621 h 3876675"/>
              <a:gd name="connsiteX267" fmla="*/ 2141700 w 5562600"/>
              <a:gd name="connsiteY267" fmla="*/ 3481548 h 3876675"/>
              <a:gd name="connsiteX268" fmla="*/ 1959772 w 5562600"/>
              <a:gd name="connsiteY268" fmla="*/ 3348198 h 3876675"/>
              <a:gd name="connsiteX269" fmla="*/ 1790227 w 5562600"/>
              <a:gd name="connsiteY269" fmla="*/ 3128171 h 3876675"/>
              <a:gd name="connsiteX270" fmla="*/ 1828327 w 5562600"/>
              <a:gd name="connsiteY270" fmla="*/ 3176748 h 3876675"/>
              <a:gd name="connsiteX271" fmla="*/ 1987395 w 5562600"/>
              <a:gd name="connsiteY271" fmla="*/ 3333911 h 3876675"/>
              <a:gd name="connsiteX272" fmla="*/ 2228378 w 5562600"/>
              <a:gd name="connsiteY272" fmla="*/ 3550128 h 3876675"/>
              <a:gd name="connsiteX273" fmla="*/ 2141700 w 5562600"/>
              <a:gd name="connsiteY273" fmla="*/ 3481548 h 3876675"/>
              <a:gd name="connsiteX274" fmla="*/ 2141700 w 5562600"/>
              <a:gd name="connsiteY274" fmla="*/ 3481548 h 3876675"/>
              <a:gd name="connsiteX275" fmla="*/ 5105880 w 5562600"/>
              <a:gd name="connsiteY275" fmla="*/ 2824323 h 3876675"/>
              <a:gd name="connsiteX276" fmla="*/ 5212560 w 5562600"/>
              <a:gd name="connsiteY276" fmla="*/ 2633823 h 3876675"/>
              <a:gd name="connsiteX277" fmla="*/ 5225895 w 5562600"/>
              <a:gd name="connsiteY277" fmla="*/ 2620488 h 3876675"/>
              <a:gd name="connsiteX278" fmla="*/ 5372580 w 5562600"/>
              <a:gd name="connsiteY278" fmla="*/ 2625250 h 3876675"/>
              <a:gd name="connsiteX279" fmla="*/ 5421158 w 5562600"/>
              <a:gd name="connsiteY279" fmla="*/ 2405223 h 3876675"/>
              <a:gd name="connsiteX280" fmla="*/ 5375437 w 5562600"/>
              <a:gd name="connsiteY280" fmla="*/ 2184243 h 3876675"/>
              <a:gd name="connsiteX281" fmla="*/ 5190653 w 5562600"/>
              <a:gd name="connsiteY281" fmla="*/ 2174718 h 3876675"/>
              <a:gd name="connsiteX282" fmla="*/ 5189700 w 5562600"/>
              <a:gd name="connsiteY282" fmla="*/ 2155668 h 3876675"/>
              <a:gd name="connsiteX283" fmla="*/ 5400203 w 5562600"/>
              <a:gd name="connsiteY283" fmla="*/ 2165193 h 3876675"/>
              <a:gd name="connsiteX284" fmla="*/ 5444018 w 5562600"/>
              <a:gd name="connsiteY284" fmla="*/ 2387125 h 3876675"/>
              <a:gd name="connsiteX285" fmla="*/ 5327812 w 5562600"/>
              <a:gd name="connsiteY285" fmla="*/ 2686211 h 3876675"/>
              <a:gd name="connsiteX286" fmla="*/ 5198273 w 5562600"/>
              <a:gd name="connsiteY286" fmla="*/ 2785271 h 3876675"/>
              <a:gd name="connsiteX287" fmla="*/ 5099212 w 5562600"/>
              <a:gd name="connsiteY287" fmla="*/ 2846230 h 3876675"/>
              <a:gd name="connsiteX288" fmla="*/ 5105880 w 5562600"/>
              <a:gd name="connsiteY288" fmla="*/ 2824323 h 3876675"/>
              <a:gd name="connsiteX289" fmla="*/ 5105880 w 5562600"/>
              <a:gd name="connsiteY289" fmla="*/ 2824323 h 3876675"/>
              <a:gd name="connsiteX290" fmla="*/ 4762028 w 5562600"/>
              <a:gd name="connsiteY290" fmla="*/ 2717643 h 3876675"/>
              <a:gd name="connsiteX291" fmla="*/ 4679160 w 5562600"/>
              <a:gd name="connsiteY291" fmla="*/ 2629061 h 3876675"/>
              <a:gd name="connsiteX292" fmla="*/ 4636298 w 5562600"/>
              <a:gd name="connsiteY292" fmla="*/ 2590008 h 3876675"/>
              <a:gd name="connsiteX293" fmla="*/ 4702020 w 5562600"/>
              <a:gd name="connsiteY293" fmla="*/ 2610963 h 3876675"/>
              <a:gd name="connsiteX294" fmla="*/ 4811558 w 5562600"/>
              <a:gd name="connsiteY294" fmla="*/ 2608105 h 3876675"/>
              <a:gd name="connsiteX295" fmla="*/ 4965862 w 5562600"/>
              <a:gd name="connsiteY295" fmla="*/ 2429035 h 3876675"/>
              <a:gd name="connsiteX296" fmla="*/ 4980150 w 5562600"/>
              <a:gd name="connsiteY296" fmla="*/ 2442371 h 3876675"/>
              <a:gd name="connsiteX297" fmla="*/ 4882995 w 5562600"/>
              <a:gd name="connsiteY297" fmla="*/ 2580483 h 3876675"/>
              <a:gd name="connsiteX298" fmla="*/ 4797270 w 5562600"/>
              <a:gd name="connsiteY298" fmla="*/ 2726215 h 3876675"/>
              <a:gd name="connsiteX299" fmla="*/ 4762028 w 5562600"/>
              <a:gd name="connsiteY299" fmla="*/ 2717643 h 3876675"/>
              <a:gd name="connsiteX300" fmla="*/ 4762028 w 5562600"/>
              <a:gd name="connsiteY300" fmla="*/ 2717643 h 3876675"/>
              <a:gd name="connsiteX301" fmla="*/ 3641888 w 5562600"/>
              <a:gd name="connsiteY301" fmla="*/ 2663350 h 3876675"/>
              <a:gd name="connsiteX302" fmla="*/ 3682845 w 5562600"/>
              <a:gd name="connsiteY302" fmla="*/ 2567148 h 3876675"/>
              <a:gd name="connsiteX303" fmla="*/ 3715230 w 5562600"/>
              <a:gd name="connsiteY303" fmla="*/ 2497615 h 3876675"/>
              <a:gd name="connsiteX304" fmla="*/ 3729517 w 5562600"/>
              <a:gd name="connsiteY304" fmla="*/ 2489043 h 3876675"/>
              <a:gd name="connsiteX305" fmla="*/ 3900967 w 5562600"/>
              <a:gd name="connsiteY305" fmla="*/ 2537621 h 3876675"/>
              <a:gd name="connsiteX306" fmla="*/ 4133378 w 5562600"/>
              <a:gd name="connsiteY306" fmla="*/ 2505236 h 3876675"/>
              <a:gd name="connsiteX307" fmla="*/ 4188623 w 5562600"/>
              <a:gd name="connsiteY307" fmla="*/ 2516665 h 3876675"/>
              <a:gd name="connsiteX308" fmla="*/ 3919065 w 5562600"/>
              <a:gd name="connsiteY308" fmla="*/ 2561433 h 3876675"/>
              <a:gd name="connsiteX309" fmla="*/ 3680940 w 5562600"/>
              <a:gd name="connsiteY309" fmla="*/ 2597628 h 3876675"/>
              <a:gd name="connsiteX310" fmla="*/ 3655223 w 5562600"/>
              <a:gd name="connsiteY310" fmla="*/ 2680496 h 3876675"/>
              <a:gd name="connsiteX311" fmla="*/ 3641888 w 5562600"/>
              <a:gd name="connsiteY311" fmla="*/ 2663350 h 3876675"/>
              <a:gd name="connsiteX312" fmla="*/ 3641888 w 5562600"/>
              <a:gd name="connsiteY312" fmla="*/ 2663350 h 3876675"/>
              <a:gd name="connsiteX313" fmla="*/ 4447703 w 5562600"/>
              <a:gd name="connsiteY313" fmla="*/ 2430940 h 3876675"/>
              <a:gd name="connsiteX314" fmla="*/ 4430558 w 5562600"/>
              <a:gd name="connsiteY314" fmla="*/ 2308068 h 3876675"/>
              <a:gd name="connsiteX315" fmla="*/ 4177192 w 5562600"/>
              <a:gd name="connsiteY315" fmla="*/ 2289018 h 3876675"/>
              <a:gd name="connsiteX316" fmla="*/ 3929542 w 5562600"/>
              <a:gd name="connsiteY316" fmla="*/ 2241393 h 3876675"/>
              <a:gd name="connsiteX317" fmla="*/ 4037175 w 5562600"/>
              <a:gd name="connsiteY317" fmla="*/ 2254728 h 3876675"/>
              <a:gd name="connsiteX318" fmla="*/ 4267680 w 5562600"/>
              <a:gd name="connsiteY318" fmla="*/ 2265205 h 3876675"/>
              <a:gd name="connsiteX319" fmla="*/ 4403888 w 5562600"/>
              <a:gd name="connsiteY319" fmla="*/ 2250918 h 3876675"/>
              <a:gd name="connsiteX320" fmla="*/ 4451513 w 5562600"/>
              <a:gd name="connsiteY320" fmla="*/ 2044225 h 3876675"/>
              <a:gd name="connsiteX321" fmla="*/ 4607723 w 5562600"/>
              <a:gd name="connsiteY321" fmla="*/ 1690848 h 3876675"/>
              <a:gd name="connsiteX322" fmla="*/ 4715355 w 5562600"/>
              <a:gd name="connsiteY322" fmla="*/ 1563213 h 3876675"/>
              <a:gd name="connsiteX323" fmla="*/ 4682018 w 5562600"/>
              <a:gd name="connsiteY323" fmla="*/ 1625125 h 3876675"/>
              <a:gd name="connsiteX324" fmla="*/ 4646775 w 5562600"/>
              <a:gd name="connsiteY324" fmla="*/ 1735615 h 3876675"/>
              <a:gd name="connsiteX325" fmla="*/ 4634393 w 5562600"/>
              <a:gd name="connsiteY325" fmla="*/ 1764190 h 3876675"/>
              <a:gd name="connsiteX326" fmla="*/ 4473420 w 5562600"/>
              <a:gd name="connsiteY326" fmla="*/ 2055655 h 3876675"/>
              <a:gd name="connsiteX327" fmla="*/ 4439130 w 5562600"/>
              <a:gd name="connsiteY327" fmla="*/ 2271873 h 3876675"/>
              <a:gd name="connsiteX328" fmla="*/ 4450560 w 5562600"/>
              <a:gd name="connsiteY328" fmla="*/ 2256633 h 3876675"/>
              <a:gd name="connsiteX329" fmla="*/ 4681065 w 5562600"/>
              <a:gd name="connsiteY329" fmla="*/ 2235678 h 3876675"/>
              <a:gd name="connsiteX330" fmla="*/ 4972530 w 5562600"/>
              <a:gd name="connsiteY330" fmla="*/ 2196625 h 3876675"/>
              <a:gd name="connsiteX331" fmla="*/ 5045873 w 5562600"/>
              <a:gd name="connsiteY331" fmla="*/ 2059465 h 3876675"/>
              <a:gd name="connsiteX332" fmla="*/ 5098260 w 5562600"/>
              <a:gd name="connsiteY332" fmla="*/ 1929925 h 3876675"/>
              <a:gd name="connsiteX333" fmla="*/ 5108737 w 5562600"/>
              <a:gd name="connsiteY333" fmla="*/ 1947070 h 3876675"/>
              <a:gd name="connsiteX334" fmla="*/ 5067780 w 5562600"/>
              <a:gd name="connsiteY334" fmla="*/ 2088040 h 3876675"/>
              <a:gd name="connsiteX335" fmla="*/ 4993485 w 5562600"/>
              <a:gd name="connsiteY335" fmla="*/ 2220438 h 3876675"/>
              <a:gd name="connsiteX336" fmla="*/ 4702020 w 5562600"/>
              <a:gd name="connsiteY336" fmla="*/ 2260443 h 3876675"/>
              <a:gd name="connsiteX337" fmla="*/ 4470563 w 5562600"/>
              <a:gd name="connsiteY337" fmla="*/ 2282350 h 3876675"/>
              <a:gd name="connsiteX338" fmla="*/ 4472468 w 5562600"/>
              <a:gd name="connsiteY338" fmla="*/ 2413796 h 3876675"/>
              <a:gd name="connsiteX339" fmla="*/ 4455323 w 5562600"/>
              <a:gd name="connsiteY339" fmla="*/ 2529048 h 3876675"/>
              <a:gd name="connsiteX340" fmla="*/ 4447703 w 5562600"/>
              <a:gd name="connsiteY340" fmla="*/ 2430940 h 3876675"/>
              <a:gd name="connsiteX341" fmla="*/ 4447703 w 5562600"/>
              <a:gd name="connsiteY341" fmla="*/ 2430940 h 3876675"/>
              <a:gd name="connsiteX342" fmla="*/ 5297333 w 5562600"/>
              <a:gd name="connsiteY342" fmla="*/ 2400460 h 3876675"/>
              <a:gd name="connsiteX343" fmla="*/ 5332575 w 5562600"/>
              <a:gd name="connsiteY343" fmla="*/ 2246155 h 3876675"/>
              <a:gd name="connsiteX344" fmla="*/ 5344958 w 5562600"/>
              <a:gd name="connsiteY344" fmla="*/ 2263300 h 3876675"/>
              <a:gd name="connsiteX345" fmla="*/ 5309715 w 5562600"/>
              <a:gd name="connsiteY345" fmla="*/ 2417605 h 3876675"/>
              <a:gd name="connsiteX346" fmla="*/ 5291618 w 5562600"/>
              <a:gd name="connsiteY346" fmla="*/ 2528096 h 3876675"/>
              <a:gd name="connsiteX347" fmla="*/ 5297333 w 5562600"/>
              <a:gd name="connsiteY347" fmla="*/ 2400460 h 3876675"/>
              <a:gd name="connsiteX348" fmla="*/ 5297333 w 5562600"/>
              <a:gd name="connsiteY348" fmla="*/ 2400460 h 3876675"/>
              <a:gd name="connsiteX349" fmla="*/ 3783810 w 5562600"/>
              <a:gd name="connsiteY349" fmla="*/ 1514635 h 3876675"/>
              <a:gd name="connsiteX350" fmla="*/ 3749520 w 5562600"/>
              <a:gd name="connsiteY350" fmla="*/ 1154590 h 3876675"/>
              <a:gd name="connsiteX351" fmla="*/ 3737138 w 5562600"/>
              <a:gd name="connsiteY351" fmla="*/ 954565 h 3876675"/>
              <a:gd name="connsiteX352" fmla="*/ 3750473 w 5562600"/>
              <a:gd name="connsiteY352" fmla="*/ 994570 h 3876675"/>
              <a:gd name="connsiteX353" fmla="*/ 3782857 w 5562600"/>
              <a:gd name="connsiteY353" fmla="*/ 1152685 h 3876675"/>
              <a:gd name="connsiteX354" fmla="*/ 3836198 w 5562600"/>
              <a:gd name="connsiteY354" fmla="*/ 1366045 h 3876675"/>
              <a:gd name="connsiteX355" fmla="*/ 3766665 w 5562600"/>
              <a:gd name="connsiteY355" fmla="*/ 1570833 h 3876675"/>
              <a:gd name="connsiteX356" fmla="*/ 3783810 w 5562600"/>
              <a:gd name="connsiteY356" fmla="*/ 1514635 h 3876675"/>
              <a:gd name="connsiteX357" fmla="*/ 3783810 w 5562600"/>
              <a:gd name="connsiteY357" fmla="*/ 1514635 h 3876675"/>
              <a:gd name="connsiteX358" fmla="*/ 4717260 w 5562600"/>
              <a:gd name="connsiteY358" fmla="*/ 1482250 h 3876675"/>
              <a:gd name="connsiteX359" fmla="*/ 4737263 w 5562600"/>
              <a:gd name="connsiteY359" fmla="*/ 1438435 h 3876675"/>
              <a:gd name="connsiteX360" fmla="*/ 4745835 w 5562600"/>
              <a:gd name="connsiteY360" fmla="*/ 1482250 h 3876675"/>
              <a:gd name="connsiteX361" fmla="*/ 4725833 w 5562600"/>
              <a:gd name="connsiteY361" fmla="*/ 1526065 h 3876675"/>
              <a:gd name="connsiteX362" fmla="*/ 4717260 w 5562600"/>
              <a:gd name="connsiteY362" fmla="*/ 1482250 h 3876675"/>
              <a:gd name="connsiteX363" fmla="*/ 4894425 w 5562600"/>
              <a:gd name="connsiteY363" fmla="*/ 2983390 h 3876675"/>
              <a:gd name="connsiteX364" fmla="*/ 4758218 w 5562600"/>
              <a:gd name="connsiteY364" fmla="*/ 3001488 h 3876675"/>
              <a:gd name="connsiteX365" fmla="*/ 4894425 w 5562600"/>
              <a:gd name="connsiteY365" fmla="*/ 2983390 h 3876675"/>
              <a:gd name="connsiteX366" fmla="*/ 1091093 w 5562600"/>
              <a:gd name="connsiteY366" fmla="*/ 3230088 h 3876675"/>
              <a:gd name="connsiteX367" fmla="*/ 1239682 w 5562600"/>
              <a:gd name="connsiteY367" fmla="*/ 3185321 h 3876675"/>
              <a:gd name="connsiteX368" fmla="*/ 1167293 w 5562600"/>
              <a:gd name="connsiteY368" fmla="*/ 3155793 h 3876675"/>
              <a:gd name="connsiteX369" fmla="*/ 936787 w 5562600"/>
              <a:gd name="connsiteY369" fmla="*/ 3111978 h 3876675"/>
              <a:gd name="connsiteX370" fmla="*/ 611985 w 5562600"/>
              <a:gd name="connsiteY370" fmla="*/ 3092928 h 3876675"/>
              <a:gd name="connsiteX371" fmla="*/ 485302 w 5562600"/>
              <a:gd name="connsiteY371" fmla="*/ 3161508 h 3876675"/>
              <a:gd name="connsiteX372" fmla="*/ 1091093 w 5562600"/>
              <a:gd name="connsiteY372" fmla="*/ 3230088 h 3876675"/>
              <a:gd name="connsiteX373" fmla="*/ 1091093 w 5562600"/>
              <a:gd name="connsiteY373" fmla="*/ 3230088 h 3876675"/>
              <a:gd name="connsiteX374" fmla="*/ 1234920 w 5562600"/>
              <a:gd name="connsiteY374" fmla="*/ 3106263 h 3876675"/>
              <a:gd name="connsiteX375" fmla="*/ 1218727 w 5562600"/>
              <a:gd name="connsiteY375" fmla="*/ 3022443 h 3876675"/>
              <a:gd name="connsiteX376" fmla="*/ 881542 w 5562600"/>
              <a:gd name="connsiteY376" fmla="*/ 2910048 h 3876675"/>
              <a:gd name="connsiteX377" fmla="*/ 720570 w 5562600"/>
              <a:gd name="connsiteY377" fmla="*/ 2847183 h 3876675"/>
              <a:gd name="connsiteX378" fmla="*/ 648180 w 5562600"/>
              <a:gd name="connsiteY378" fmla="*/ 2944338 h 3876675"/>
              <a:gd name="connsiteX379" fmla="*/ 920595 w 5562600"/>
              <a:gd name="connsiteY379" fmla="*/ 3078640 h 3876675"/>
              <a:gd name="connsiteX380" fmla="*/ 1234920 w 5562600"/>
              <a:gd name="connsiteY380" fmla="*/ 3106263 h 3876675"/>
              <a:gd name="connsiteX381" fmla="*/ 1234920 w 5562600"/>
              <a:gd name="connsiteY381" fmla="*/ 3106263 h 3876675"/>
              <a:gd name="connsiteX382" fmla="*/ 612937 w 5562600"/>
              <a:gd name="connsiteY382" fmla="*/ 2929098 h 3876675"/>
              <a:gd name="connsiteX383" fmla="*/ 425295 w 5562600"/>
              <a:gd name="connsiteY383" fmla="*/ 2835753 h 3876675"/>
              <a:gd name="connsiteX384" fmla="*/ 205267 w 5562600"/>
              <a:gd name="connsiteY384" fmla="*/ 2689068 h 3876675"/>
              <a:gd name="connsiteX385" fmla="*/ 139545 w 5562600"/>
              <a:gd name="connsiteY385" fmla="*/ 2546193 h 3876675"/>
              <a:gd name="connsiteX386" fmla="*/ 73822 w 5562600"/>
              <a:gd name="connsiteY386" fmla="*/ 2396650 h 3876675"/>
              <a:gd name="connsiteX387" fmla="*/ 104302 w 5562600"/>
              <a:gd name="connsiteY387" fmla="*/ 2433798 h 3876675"/>
              <a:gd name="connsiteX388" fmla="*/ 163357 w 5562600"/>
              <a:gd name="connsiteY388" fmla="*/ 2554765 h 3876675"/>
              <a:gd name="connsiteX389" fmla="*/ 195742 w 5562600"/>
              <a:gd name="connsiteY389" fmla="*/ 2599533 h 3876675"/>
              <a:gd name="connsiteX390" fmla="*/ 265275 w 5562600"/>
              <a:gd name="connsiteY390" fmla="*/ 2568100 h 3876675"/>
              <a:gd name="connsiteX391" fmla="*/ 344332 w 5562600"/>
              <a:gd name="connsiteY391" fmla="*/ 2388078 h 3876675"/>
              <a:gd name="connsiteX392" fmla="*/ 346237 w 5562600"/>
              <a:gd name="connsiteY392" fmla="*/ 2227105 h 3876675"/>
              <a:gd name="connsiteX393" fmla="*/ 227175 w 5562600"/>
              <a:gd name="connsiteY393" fmla="*/ 2229963 h 3876675"/>
              <a:gd name="connsiteX394" fmla="*/ 202410 w 5562600"/>
              <a:gd name="connsiteY394" fmla="*/ 2251871 h 3876675"/>
              <a:gd name="connsiteX395" fmla="*/ 205267 w 5562600"/>
              <a:gd name="connsiteY395" fmla="*/ 2218533 h 3876675"/>
              <a:gd name="connsiteX396" fmla="*/ 283372 w 5562600"/>
              <a:gd name="connsiteY396" fmla="*/ 2185196 h 3876675"/>
              <a:gd name="connsiteX397" fmla="*/ 348142 w 5562600"/>
              <a:gd name="connsiteY397" fmla="*/ 2091850 h 3876675"/>
              <a:gd name="connsiteX398" fmla="*/ 624367 w 5562600"/>
              <a:gd name="connsiteY398" fmla="*/ 1767048 h 3876675"/>
              <a:gd name="connsiteX399" fmla="*/ 689137 w 5562600"/>
              <a:gd name="connsiteY399" fmla="*/ 1703230 h 3876675"/>
              <a:gd name="connsiteX400" fmla="*/ 735810 w 5562600"/>
              <a:gd name="connsiteY400" fmla="*/ 1568928 h 3876675"/>
              <a:gd name="connsiteX401" fmla="*/ 733905 w 5562600"/>
              <a:gd name="connsiteY401" fmla="*/ 1611790 h 3876675"/>
              <a:gd name="connsiteX402" fmla="*/ 801532 w 5562600"/>
              <a:gd name="connsiteY402" fmla="*/ 2025175 h 3876675"/>
              <a:gd name="connsiteX403" fmla="*/ 882495 w 5562600"/>
              <a:gd name="connsiteY403" fmla="*/ 2219485 h 3876675"/>
              <a:gd name="connsiteX404" fmla="*/ 689137 w 5562600"/>
              <a:gd name="connsiteY404" fmla="*/ 1826103 h 3876675"/>
              <a:gd name="connsiteX405" fmla="*/ 514830 w 5562600"/>
              <a:gd name="connsiteY405" fmla="*/ 1821340 h 3876675"/>
              <a:gd name="connsiteX406" fmla="*/ 413865 w 5562600"/>
              <a:gd name="connsiteY406" fmla="*/ 2317593 h 3876675"/>
              <a:gd name="connsiteX407" fmla="*/ 413865 w 5562600"/>
              <a:gd name="connsiteY407" fmla="*/ 2374743 h 3876675"/>
              <a:gd name="connsiteX408" fmla="*/ 368145 w 5562600"/>
              <a:gd name="connsiteY408" fmla="*/ 2369980 h 3876675"/>
              <a:gd name="connsiteX409" fmla="*/ 435772 w 5562600"/>
              <a:gd name="connsiteY409" fmla="*/ 2645253 h 3876675"/>
              <a:gd name="connsiteX410" fmla="*/ 492922 w 5562600"/>
              <a:gd name="connsiteY410" fmla="*/ 2702403 h 3876675"/>
              <a:gd name="connsiteX411" fmla="*/ 971077 w 5562600"/>
              <a:gd name="connsiteY411" fmla="*/ 2696688 h 3876675"/>
              <a:gd name="connsiteX412" fmla="*/ 1449232 w 5562600"/>
              <a:gd name="connsiteY412" fmla="*/ 2690973 h 3876675"/>
              <a:gd name="connsiteX413" fmla="*/ 1534005 w 5562600"/>
              <a:gd name="connsiteY413" fmla="*/ 2606200 h 3876675"/>
              <a:gd name="connsiteX414" fmla="*/ 1583535 w 5562600"/>
              <a:gd name="connsiteY414" fmla="*/ 2452848 h 3876675"/>
              <a:gd name="connsiteX415" fmla="*/ 1256827 w 5562600"/>
              <a:gd name="connsiteY415" fmla="*/ 2309021 h 3876675"/>
              <a:gd name="connsiteX416" fmla="*/ 1144432 w 5562600"/>
              <a:gd name="connsiteY416" fmla="*/ 2288065 h 3876675"/>
              <a:gd name="connsiteX417" fmla="*/ 1496857 w 5562600"/>
              <a:gd name="connsiteY417" fmla="*/ 2329023 h 3876675"/>
              <a:gd name="connsiteX418" fmla="*/ 1594013 w 5562600"/>
              <a:gd name="connsiteY418" fmla="*/ 2325213 h 3876675"/>
              <a:gd name="connsiteX419" fmla="*/ 1602585 w 5562600"/>
              <a:gd name="connsiteY419" fmla="*/ 2134713 h 3876675"/>
              <a:gd name="connsiteX420" fmla="*/ 1562580 w 5562600"/>
              <a:gd name="connsiteY420" fmla="*/ 1892778 h 3876675"/>
              <a:gd name="connsiteX421" fmla="*/ 1536863 w 5562600"/>
              <a:gd name="connsiteY421" fmla="*/ 1756570 h 3876675"/>
              <a:gd name="connsiteX422" fmla="*/ 1537815 w 5562600"/>
              <a:gd name="connsiteY422" fmla="*/ 1728948 h 3876675"/>
              <a:gd name="connsiteX423" fmla="*/ 1583535 w 5562600"/>
              <a:gd name="connsiteY423" fmla="*/ 1722280 h 3876675"/>
              <a:gd name="connsiteX424" fmla="*/ 1599727 w 5562600"/>
              <a:gd name="connsiteY424" fmla="*/ 1816578 h 3876675"/>
              <a:gd name="connsiteX425" fmla="*/ 1683547 w 5562600"/>
              <a:gd name="connsiteY425" fmla="*/ 2346168 h 3876675"/>
              <a:gd name="connsiteX426" fmla="*/ 1763557 w 5562600"/>
              <a:gd name="connsiteY426" fmla="*/ 2385221 h 3876675"/>
              <a:gd name="connsiteX427" fmla="*/ 1994063 w 5562600"/>
              <a:gd name="connsiteY427" fmla="*/ 2207103 h 3876675"/>
              <a:gd name="connsiteX428" fmla="*/ 2111220 w 5562600"/>
              <a:gd name="connsiteY428" fmla="*/ 1789908 h 3876675"/>
              <a:gd name="connsiteX429" fmla="*/ 2077882 w 5562600"/>
              <a:gd name="connsiteY429" fmla="*/ 1610838 h 3876675"/>
              <a:gd name="connsiteX430" fmla="*/ 2206470 w 5562600"/>
              <a:gd name="connsiteY430" fmla="*/ 1462248 h 3876675"/>
              <a:gd name="connsiteX431" fmla="*/ 2194088 w 5562600"/>
              <a:gd name="connsiteY431" fmla="*/ 1487013 h 3876675"/>
              <a:gd name="connsiteX432" fmla="*/ 2131223 w 5562600"/>
              <a:gd name="connsiteY432" fmla="*/ 1741330 h 3876675"/>
              <a:gd name="connsiteX433" fmla="*/ 2179800 w 5562600"/>
              <a:gd name="connsiteY433" fmla="*/ 1926115 h 3876675"/>
              <a:gd name="connsiteX434" fmla="*/ 2236950 w 5562600"/>
              <a:gd name="connsiteY434" fmla="*/ 2018508 h 3876675"/>
              <a:gd name="connsiteX435" fmla="*/ 2315055 w 5562600"/>
              <a:gd name="connsiteY435" fmla="*/ 1853725 h 3876675"/>
              <a:gd name="connsiteX436" fmla="*/ 2393160 w 5562600"/>
              <a:gd name="connsiteY436" fmla="*/ 1485108 h 3876675"/>
              <a:gd name="connsiteX437" fmla="*/ 2472217 w 5562600"/>
              <a:gd name="connsiteY437" fmla="*/ 1023145 h 3876675"/>
              <a:gd name="connsiteX438" fmla="*/ 2635095 w 5562600"/>
              <a:gd name="connsiteY438" fmla="*/ 371635 h 3876675"/>
              <a:gd name="connsiteX439" fmla="*/ 2714153 w 5562600"/>
              <a:gd name="connsiteY439" fmla="*/ 146845 h 3876675"/>
              <a:gd name="connsiteX440" fmla="*/ 2483648 w 5562600"/>
              <a:gd name="connsiteY440" fmla="*/ 30640 h 3876675"/>
              <a:gd name="connsiteX441" fmla="*/ 2347440 w 5562600"/>
              <a:gd name="connsiteY441" fmla="*/ 140178 h 3876675"/>
              <a:gd name="connsiteX442" fmla="*/ 2406495 w 5562600"/>
              <a:gd name="connsiteY442" fmla="*/ 224950 h 3876675"/>
              <a:gd name="connsiteX443" fmla="*/ 2286480 w 5562600"/>
              <a:gd name="connsiteY443" fmla="*/ 439263 h 3876675"/>
              <a:gd name="connsiteX444" fmla="*/ 2245523 w 5562600"/>
              <a:gd name="connsiteY444" fmla="*/ 637383 h 3876675"/>
              <a:gd name="connsiteX445" fmla="*/ 1915957 w 5562600"/>
              <a:gd name="connsiteY445" fmla="*/ 1276510 h 3876675"/>
              <a:gd name="connsiteX446" fmla="*/ 1701645 w 5562600"/>
              <a:gd name="connsiteY446" fmla="*/ 1605123 h 3876675"/>
              <a:gd name="connsiteX447" fmla="*/ 1768320 w 5562600"/>
              <a:gd name="connsiteY447" fmla="*/ 1722280 h 3876675"/>
              <a:gd name="connsiteX448" fmla="*/ 1836900 w 5562600"/>
              <a:gd name="connsiteY448" fmla="*/ 1879443 h 3876675"/>
              <a:gd name="connsiteX449" fmla="*/ 1879763 w 5562600"/>
              <a:gd name="connsiteY449" fmla="*/ 1956595 h 3876675"/>
              <a:gd name="connsiteX450" fmla="*/ 1831185 w 5562600"/>
              <a:gd name="connsiteY450" fmla="*/ 1897540 h 3876675"/>
              <a:gd name="connsiteX451" fmla="*/ 1735935 w 5562600"/>
              <a:gd name="connsiteY451" fmla="*/ 1721328 h 3876675"/>
              <a:gd name="connsiteX452" fmla="*/ 1594965 w 5562600"/>
              <a:gd name="connsiteY452" fmla="*/ 1571785 h 3876675"/>
              <a:gd name="connsiteX453" fmla="*/ 1400655 w 5562600"/>
              <a:gd name="connsiteY453" fmla="*/ 1729900 h 3876675"/>
              <a:gd name="connsiteX454" fmla="*/ 1122525 w 5562600"/>
              <a:gd name="connsiteY454" fmla="*/ 2118521 h 3876675"/>
              <a:gd name="connsiteX455" fmla="*/ 949170 w 5562600"/>
              <a:gd name="connsiteY455" fmla="*/ 2447133 h 3876675"/>
              <a:gd name="connsiteX456" fmla="*/ 1130145 w 5562600"/>
              <a:gd name="connsiteY456" fmla="*/ 2495711 h 3876675"/>
              <a:gd name="connsiteX457" fmla="*/ 1293022 w 5562600"/>
              <a:gd name="connsiteY457" fmla="*/ 2514761 h 3876675"/>
              <a:gd name="connsiteX458" fmla="*/ 1128240 w 5562600"/>
              <a:gd name="connsiteY458" fmla="*/ 2508093 h 3876675"/>
              <a:gd name="connsiteX459" fmla="*/ 640560 w 5562600"/>
              <a:gd name="connsiteY459" fmla="*/ 2349025 h 3876675"/>
              <a:gd name="connsiteX460" fmla="*/ 590077 w 5562600"/>
              <a:gd name="connsiteY460" fmla="*/ 2278540 h 3876675"/>
              <a:gd name="connsiteX461" fmla="*/ 661515 w 5562600"/>
              <a:gd name="connsiteY461" fmla="*/ 2325213 h 3876675"/>
              <a:gd name="connsiteX462" fmla="*/ 815820 w 5562600"/>
              <a:gd name="connsiteY462" fmla="*/ 2415700 h 3876675"/>
              <a:gd name="connsiteX463" fmla="*/ 909165 w 5562600"/>
              <a:gd name="connsiteY463" fmla="*/ 2449038 h 3876675"/>
              <a:gd name="connsiteX464" fmla="*/ 909165 w 5562600"/>
              <a:gd name="connsiteY464" fmla="*/ 2367123 h 3876675"/>
              <a:gd name="connsiteX465" fmla="*/ 1075852 w 5562600"/>
              <a:gd name="connsiteY465" fmla="*/ 2107090 h 3876675"/>
              <a:gd name="connsiteX466" fmla="*/ 1153957 w 5562600"/>
              <a:gd name="connsiteY466" fmla="*/ 2074705 h 3876675"/>
              <a:gd name="connsiteX467" fmla="*/ 1054897 w 5562600"/>
              <a:gd name="connsiteY467" fmla="*/ 1965168 h 3876675"/>
              <a:gd name="connsiteX468" fmla="*/ 917737 w 5562600"/>
              <a:gd name="connsiteY468" fmla="*/ 1687038 h 3876675"/>
              <a:gd name="connsiteX469" fmla="*/ 943455 w 5562600"/>
              <a:gd name="connsiteY469" fmla="*/ 1715613 h 3876675"/>
              <a:gd name="connsiteX470" fmla="*/ 1030132 w 5562600"/>
              <a:gd name="connsiteY470" fmla="*/ 1856583 h 3876675"/>
              <a:gd name="connsiteX471" fmla="*/ 1224443 w 5562600"/>
              <a:gd name="connsiteY471" fmla="*/ 1694658 h 3876675"/>
              <a:gd name="connsiteX472" fmla="*/ 1339695 w 5562600"/>
              <a:gd name="connsiteY472" fmla="*/ 1547973 h 3876675"/>
              <a:gd name="connsiteX473" fmla="*/ 1400655 w 5562600"/>
              <a:gd name="connsiteY473" fmla="*/ 1492728 h 3876675"/>
              <a:gd name="connsiteX474" fmla="*/ 1333980 w 5562600"/>
              <a:gd name="connsiteY474" fmla="*/ 1580358 h 3876675"/>
              <a:gd name="connsiteX475" fmla="*/ 1218727 w 5562600"/>
              <a:gd name="connsiteY475" fmla="*/ 1749903 h 3876675"/>
              <a:gd name="connsiteX476" fmla="*/ 1104427 w 5562600"/>
              <a:gd name="connsiteY476" fmla="*/ 1859440 h 3876675"/>
              <a:gd name="connsiteX477" fmla="*/ 1039657 w 5562600"/>
              <a:gd name="connsiteY477" fmla="*/ 1904208 h 3876675"/>
              <a:gd name="connsiteX478" fmla="*/ 1104427 w 5562600"/>
              <a:gd name="connsiteY478" fmla="*/ 1992790 h 3876675"/>
              <a:gd name="connsiteX479" fmla="*/ 1209202 w 5562600"/>
              <a:gd name="connsiteY479" fmla="*/ 2040415 h 3876675"/>
              <a:gd name="connsiteX480" fmla="*/ 1358745 w 5562600"/>
              <a:gd name="connsiteY480" fmla="*/ 1792765 h 3876675"/>
              <a:gd name="connsiteX481" fmla="*/ 1397797 w 5562600"/>
              <a:gd name="connsiteY481" fmla="*/ 1625125 h 3876675"/>
              <a:gd name="connsiteX482" fmla="*/ 1488285 w 5562600"/>
              <a:gd name="connsiteY482" fmla="*/ 1529875 h 3876675"/>
              <a:gd name="connsiteX483" fmla="*/ 1551150 w 5562600"/>
              <a:gd name="connsiteY483" fmla="*/ 1522255 h 3876675"/>
              <a:gd name="connsiteX484" fmla="*/ 1537815 w 5562600"/>
              <a:gd name="connsiteY484" fmla="*/ 1375570 h 3876675"/>
              <a:gd name="connsiteX485" fmla="*/ 1530195 w 5562600"/>
              <a:gd name="connsiteY485" fmla="*/ 740253 h 3876675"/>
              <a:gd name="connsiteX486" fmla="*/ 1537815 w 5562600"/>
              <a:gd name="connsiteY486" fmla="*/ 638335 h 3876675"/>
              <a:gd name="connsiteX487" fmla="*/ 1530195 w 5562600"/>
              <a:gd name="connsiteY487" fmla="*/ 611665 h 3876675"/>
              <a:gd name="connsiteX488" fmla="*/ 1570200 w 5562600"/>
              <a:gd name="connsiteY488" fmla="*/ 617380 h 3876675"/>
              <a:gd name="connsiteX489" fmla="*/ 1558770 w 5562600"/>
              <a:gd name="connsiteY489" fmla="*/ 743110 h 3876675"/>
              <a:gd name="connsiteX490" fmla="*/ 1560675 w 5562600"/>
              <a:gd name="connsiteY490" fmla="*/ 1278415 h 3876675"/>
              <a:gd name="connsiteX491" fmla="*/ 1693072 w 5562600"/>
              <a:gd name="connsiteY491" fmla="*/ 1495585 h 3876675"/>
              <a:gd name="connsiteX492" fmla="*/ 1903575 w 5562600"/>
              <a:gd name="connsiteY492" fmla="*/ 1250793 h 3876675"/>
              <a:gd name="connsiteX493" fmla="*/ 2214090 w 5562600"/>
              <a:gd name="connsiteY493" fmla="*/ 617380 h 3876675"/>
              <a:gd name="connsiteX494" fmla="*/ 1838805 w 5562600"/>
              <a:gd name="connsiteY494" fmla="*/ 477363 h 3876675"/>
              <a:gd name="connsiteX495" fmla="*/ 1350172 w 5562600"/>
              <a:gd name="connsiteY495" fmla="*/ 692628 h 3876675"/>
              <a:gd name="connsiteX496" fmla="*/ 778672 w 5562600"/>
              <a:gd name="connsiteY496" fmla="*/ 1184118 h 3876675"/>
              <a:gd name="connsiteX497" fmla="*/ 525307 w 5562600"/>
              <a:gd name="connsiteY497" fmla="*/ 1520350 h 3876675"/>
              <a:gd name="connsiteX498" fmla="*/ 353857 w 5562600"/>
              <a:gd name="connsiteY498" fmla="*/ 1757523 h 3876675"/>
              <a:gd name="connsiteX499" fmla="*/ 246225 w 5562600"/>
              <a:gd name="connsiteY499" fmla="*/ 1861345 h 3876675"/>
              <a:gd name="connsiteX500" fmla="*/ 203362 w 5562600"/>
              <a:gd name="connsiteY500" fmla="*/ 1894683 h 3876675"/>
              <a:gd name="connsiteX501" fmla="*/ 271942 w 5562600"/>
              <a:gd name="connsiteY501" fmla="*/ 1795623 h 3876675"/>
              <a:gd name="connsiteX502" fmla="*/ 501495 w 5562600"/>
              <a:gd name="connsiteY502" fmla="*/ 1511778 h 3876675"/>
              <a:gd name="connsiteX503" fmla="*/ 809152 w 5562600"/>
              <a:gd name="connsiteY503" fmla="*/ 1126968 h 3876675"/>
              <a:gd name="connsiteX504" fmla="*/ 1116810 w 5562600"/>
              <a:gd name="connsiteY504" fmla="*/ 889795 h 3876675"/>
              <a:gd name="connsiteX505" fmla="*/ 1327313 w 5562600"/>
              <a:gd name="connsiteY505" fmla="*/ 674530 h 3876675"/>
              <a:gd name="connsiteX506" fmla="*/ 1915957 w 5562600"/>
              <a:gd name="connsiteY506" fmla="*/ 443073 h 3876675"/>
              <a:gd name="connsiteX507" fmla="*/ 2299815 w 5562600"/>
              <a:gd name="connsiteY507" fmla="*/ 355443 h 3876675"/>
              <a:gd name="connsiteX508" fmla="*/ 2018827 w 5562600"/>
              <a:gd name="connsiteY508" fmla="*/ 179230 h 3876675"/>
              <a:gd name="connsiteX509" fmla="*/ 1638780 w 5562600"/>
              <a:gd name="connsiteY509" fmla="*/ 355443 h 3876675"/>
              <a:gd name="connsiteX510" fmla="*/ 1277782 w 5562600"/>
              <a:gd name="connsiteY510" fmla="*/ 516415 h 3876675"/>
              <a:gd name="connsiteX511" fmla="*/ 1074900 w 5562600"/>
              <a:gd name="connsiteY511" fmla="*/ 636430 h 3876675"/>
              <a:gd name="connsiteX512" fmla="*/ 915832 w 5562600"/>
              <a:gd name="connsiteY512" fmla="*/ 769780 h 3876675"/>
              <a:gd name="connsiteX513" fmla="*/ 675802 w 5562600"/>
              <a:gd name="connsiteY513" fmla="*/ 976473 h 3876675"/>
              <a:gd name="connsiteX514" fmla="*/ 368145 w 5562600"/>
              <a:gd name="connsiteY514" fmla="*/ 1338423 h 3876675"/>
              <a:gd name="connsiteX515" fmla="*/ 310995 w 5562600"/>
              <a:gd name="connsiteY515" fmla="*/ 1463200 h 3876675"/>
              <a:gd name="connsiteX516" fmla="*/ 90015 w 5562600"/>
              <a:gd name="connsiteY516" fmla="*/ 1944213 h 3876675"/>
              <a:gd name="connsiteX517" fmla="*/ 58582 w 5562600"/>
              <a:gd name="connsiteY517" fmla="*/ 2582388 h 3876675"/>
              <a:gd name="connsiteX518" fmla="*/ 560550 w 5562600"/>
              <a:gd name="connsiteY518" fmla="*/ 2998630 h 3876675"/>
              <a:gd name="connsiteX519" fmla="*/ 642465 w 5562600"/>
              <a:gd name="connsiteY519" fmla="*/ 3000536 h 3876675"/>
              <a:gd name="connsiteX520" fmla="*/ 612937 w 5562600"/>
              <a:gd name="connsiteY520" fmla="*/ 2929098 h 3876675"/>
              <a:gd name="connsiteX521" fmla="*/ 612937 w 5562600"/>
              <a:gd name="connsiteY521" fmla="*/ 2929098 h 3876675"/>
              <a:gd name="connsiteX522" fmla="*/ 1965488 w 5562600"/>
              <a:gd name="connsiteY522" fmla="*/ 1623220 h 3876675"/>
              <a:gd name="connsiteX523" fmla="*/ 1944532 w 5562600"/>
              <a:gd name="connsiteY523" fmla="*/ 1592740 h 3876675"/>
              <a:gd name="connsiteX524" fmla="*/ 2021685 w 5562600"/>
              <a:gd name="connsiteY524" fmla="*/ 1625125 h 3876675"/>
              <a:gd name="connsiteX525" fmla="*/ 1965488 w 5562600"/>
              <a:gd name="connsiteY525" fmla="*/ 1623220 h 3876675"/>
              <a:gd name="connsiteX526" fmla="*/ 1965488 w 5562600"/>
              <a:gd name="connsiteY526" fmla="*/ 1623220 h 3876675"/>
              <a:gd name="connsiteX527" fmla="*/ 1075852 w 5562600"/>
              <a:gd name="connsiteY527" fmla="*/ 1331755 h 3876675"/>
              <a:gd name="connsiteX528" fmla="*/ 1043467 w 5562600"/>
              <a:gd name="connsiteY528" fmla="*/ 1203168 h 3876675"/>
              <a:gd name="connsiteX529" fmla="*/ 1045372 w 5562600"/>
              <a:gd name="connsiteY529" fmla="*/ 1141255 h 3876675"/>
              <a:gd name="connsiteX530" fmla="*/ 1061565 w 5562600"/>
              <a:gd name="connsiteY530" fmla="*/ 1206978 h 3876675"/>
              <a:gd name="connsiteX531" fmla="*/ 1105380 w 5562600"/>
              <a:gd name="connsiteY531" fmla="*/ 1324135 h 3876675"/>
              <a:gd name="connsiteX532" fmla="*/ 1121572 w 5562600"/>
              <a:gd name="connsiteY532" fmla="*/ 1387000 h 3876675"/>
              <a:gd name="connsiteX533" fmla="*/ 1075852 w 5562600"/>
              <a:gd name="connsiteY533" fmla="*/ 1331755 h 3876675"/>
              <a:gd name="connsiteX534" fmla="*/ 1075852 w 5562600"/>
              <a:gd name="connsiteY534" fmla="*/ 1331755 h 3876675"/>
              <a:gd name="connsiteX535" fmla="*/ 1825470 w 5562600"/>
              <a:gd name="connsiteY535" fmla="*/ 1160305 h 3876675"/>
              <a:gd name="connsiteX536" fmla="*/ 1936913 w 5562600"/>
              <a:gd name="connsiteY536" fmla="*/ 761208 h 3876675"/>
              <a:gd name="connsiteX537" fmla="*/ 2025495 w 5562600"/>
              <a:gd name="connsiteY537" fmla="*/ 655480 h 3876675"/>
              <a:gd name="connsiteX538" fmla="*/ 1980727 w 5562600"/>
              <a:gd name="connsiteY538" fmla="*/ 738348 h 3876675"/>
              <a:gd name="connsiteX539" fmla="*/ 1854997 w 5562600"/>
              <a:gd name="connsiteY539" fmla="*/ 1086010 h 3876675"/>
              <a:gd name="connsiteX540" fmla="*/ 1825470 w 5562600"/>
              <a:gd name="connsiteY540" fmla="*/ 1160305 h 3876675"/>
              <a:gd name="connsiteX541" fmla="*/ 1825470 w 5562600"/>
              <a:gd name="connsiteY541" fmla="*/ 1160305 h 3876675"/>
              <a:gd name="connsiteX542" fmla="*/ 1293022 w 5562600"/>
              <a:gd name="connsiteY542" fmla="*/ 2937671 h 3876675"/>
              <a:gd name="connsiteX543" fmla="*/ 1312072 w 5562600"/>
              <a:gd name="connsiteY543" fmla="*/ 2860518 h 3876675"/>
              <a:gd name="connsiteX544" fmla="*/ 1078710 w 5562600"/>
              <a:gd name="connsiteY544" fmla="*/ 2847183 h 3876675"/>
              <a:gd name="connsiteX545" fmla="*/ 888210 w 5562600"/>
              <a:gd name="connsiteY545" fmla="*/ 2881473 h 3876675"/>
              <a:gd name="connsiteX546" fmla="*/ 1095855 w 5562600"/>
              <a:gd name="connsiteY546" fmla="*/ 2980533 h 3876675"/>
              <a:gd name="connsiteX547" fmla="*/ 1293022 w 5562600"/>
              <a:gd name="connsiteY547" fmla="*/ 2937671 h 3876675"/>
              <a:gd name="connsiteX548" fmla="*/ 1293022 w 5562600"/>
              <a:gd name="connsiteY548" fmla="*/ 2937671 h 3876675"/>
              <a:gd name="connsiteX549" fmla="*/ 1374938 w 5562600"/>
              <a:gd name="connsiteY549" fmla="*/ 2774793 h 3876675"/>
              <a:gd name="connsiteX550" fmla="*/ 1133955 w 5562600"/>
              <a:gd name="connsiteY550" fmla="*/ 2728121 h 3876675"/>
              <a:gd name="connsiteX551" fmla="*/ 740572 w 5562600"/>
              <a:gd name="connsiteY551" fmla="*/ 2743361 h 3876675"/>
              <a:gd name="connsiteX552" fmla="*/ 376717 w 5562600"/>
              <a:gd name="connsiteY552" fmla="*/ 2614773 h 3876675"/>
              <a:gd name="connsiteX553" fmla="*/ 270037 w 5562600"/>
              <a:gd name="connsiteY553" fmla="*/ 2606200 h 3876675"/>
              <a:gd name="connsiteX554" fmla="*/ 239557 w 5562600"/>
              <a:gd name="connsiteY554" fmla="*/ 2699546 h 3876675"/>
              <a:gd name="connsiteX555" fmla="*/ 938692 w 5562600"/>
              <a:gd name="connsiteY555" fmla="*/ 2815750 h 3876675"/>
              <a:gd name="connsiteX556" fmla="*/ 1374938 w 5562600"/>
              <a:gd name="connsiteY556" fmla="*/ 2774793 h 3876675"/>
              <a:gd name="connsiteX557" fmla="*/ 1374938 w 5562600"/>
              <a:gd name="connsiteY557" fmla="*/ 2774793 h 3876675"/>
              <a:gd name="connsiteX558" fmla="*/ 1743555 w 5562600"/>
              <a:gd name="connsiteY558" fmla="*/ 2410938 h 3876675"/>
              <a:gd name="connsiteX559" fmla="*/ 1674022 w 5562600"/>
              <a:gd name="connsiteY559" fmla="*/ 2368075 h 3876675"/>
              <a:gd name="connsiteX560" fmla="*/ 1604490 w 5562600"/>
              <a:gd name="connsiteY560" fmla="*/ 2361408 h 3876675"/>
              <a:gd name="connsiteX561" fmla="*/ 1609252 w 5562600"/>
              <a:gd name="connsiteY561" fmla="*/ 2450943 h 3876675"/>
              <a:gd name="connsiteX562" fmla="*/ 1645447 w 5562600"/>
              <a:gd name="connsiteY562" fmla="*/ 2513808 h 3876675"/>
              <a:gd name="connsiteX563" fmla="*/ 1710218 w 5562600"/>
              <a:gd name="connsiteY563" fmla="*/ 2467136 h 3876675"/>
              <a:gd name="connsiteX564" fmla="*/ 1743555 w 5562600"/>
              <a:gd name="connsiteY564" fmla="*/ 2410938 h 3876675"/>
              <a:gd name="connsiteX565" fmla="*/ 1743555 w 5562600"/>
              <a:gd name="connsiteY565" fmla="*/ 2410938 h 3876675"/>
              <a:gd name="connsiteX566" fmla="*/ 5521170 w 5562600"/>
              <a:gd name="connsiteY566" fmla="*/ 2042320 h 3876675"/>
              <a:gd name="connsiteX567" fmla="*/ 5296380 w 5562600"/>
              <a:gd name="connsiteY567" fmla="*/ 1512730 h 3876675"/>
              <a:gd name="connsiteX568" fmla="*/ 5208750 w 5562600"/>
              <a:gd name="connsiteY568" fmla="*/ 1419385 h 3876675"/>
              <a:gd name="connsiteX569" fmla="*/ 5167793 w 5562600"/>
              <a:gd name="connsiteY569" fmla="*/ 1441293 h 3876675"/>
              <a:gd name="connsiteX570" fmla="*/ 5161125 w 5562600"/>
              <a:gd name="connsiteY570" fmla="*/ 1474630 h 3876675"/>
              <a:gd name="connsiteX571" fmla="*/ 5113500 w 5562600"/>
              <a:gd name="connsiteY571" fmla="*/ 1356520 h 3876675"/>
              <a:gd name="connsiteX572" fmla="*/ 4716308 w 5562600"/>
              <a:gd name="connsiteY572" fmla="*/ 986950 h 3876675"/>
              <a:gd name="connsiteX573" fmla="*/ 4583910 w 5562600"/>
              <a:gd name="connsiteY573" fmla="*/ 950755 h 3876675"/>
              <a:gd name="connsiteX574" fmla="*/ 4762028 w 5562600"/>
              <a:gd name="connsiteY574" fmla="*/ 966948 h 3876675"/>
              <a:gd name="connsiteX575" fmla="*/ 4829655 w 5562600"/>
              <a:gd name="connsiteY575" fmla="*/ 980283 h 3876675"/>
              <a:gd name="connsiteX576" fmla="*/ 4795365 w 5562600"/>
              <a:gd name="connsiteY576" fmla="*/ 913608 h 3876675"/>
              <a:gd name="connsiteX577" fmla="*/ 4469610 w 5562600"/>
              <a:gd name="connsiteY577" fmla="*/ 737395 h 3876675"/>
              <a:gd name="connsiteX578" fmla="*/ 4419128 w 5562600"/>
              <a:gd name="connsiteY578" fmla="*/ 689770 h 3876675"/>
              <a:gd name="connsiteX579" fmla="*/ 4518188 w 5562600"/>
              <a:gd name="connsiteY579" fmla="*/ 669768 h 3876675"/>
              <a:gd name="connsiteX580" fmla="*/ 4323878 w 5562600"/>
              <a:gd name="connsiteY580" fmla="*/ 502128 h 3876675"/>
              <a:gd name="connsiteX581" fmla="*/ 3980025 w 5562600"/>
              <a:gd name="connsiteY581" fmla="*/ 337345 h 3876675"/>
              <a:gd name="connsiteX582" fmla="*/ 3789525 w 5562600"/>
              <a:gd name="connsiteY582" fmla="*/ 227808 h 3876675"/>
              <a:gd name="connsiteX583" fmla="*/ 3531398 w 5562600"/>
              <a:gd name="connsiteY583" fmla="*/ 351633 h 3876675"/>
              <a:gd name="connsiteX584" fmla="*/ 3385665 w 5562600"/>
              <a:gd name="connsiteY584" fmla="*/ 539275 h 3876675"/>
              <a:gd name="connsiteX585" fmla="*/ 3288510 w 5562600"/>
              <a:gd name="connsiteY585" fmla="*/ 664053 h 3876675"/>
              <a:gd name="connsiteX586" fmla="*/ 3424717 w 5562600"/>
              <a:gd name="connsiteY586" fmla="*/ 747873 h 3876675"/>
              <a:gd name="connsiteX587" fmla="*/ 3791430 w 5562600"/>
              <a:gd name="connsiteY587" fmla="*/ 845028 h 3876675"/>
              <a:gd name="connsiteX588" fmla="*/ 4226723 w 5562600"/>
              <a:gd name="connsiteY588" fmla="*/ 986950 h 3876675"/>
              <a:gd name="connsiteX589" fmla="*/ 4350548 w 5562600"/>
              <a:gd name="connsiteY589" fmla="*/ 1049815 h 3876675"/>
              <a:gd name="connsiteX590" fmla="*/ 5037300 w 5562600"/>
              <a:gd name="connsiteY590" fmla="*/ 1543210 h 3876675"/>
              <a:gd name="connsiteX591" fmla="*/ 5099212 w 5562600"/>
              <a:gd name="connsiteY591" fmla="*/ 1593693 h 3876675"/>
              <a:gd name="connsiteX592" fmla="*/ 5400203 w 5562600"/>
              <a:gd name="connsiteY592" fmla="*/ 1888015 h 3876675"/>
              <a:gd name="connsiteX593" fmla="*/ 5512598 w 5562600"/>
              <a:gd name="connsiteY593" fmla="*/ 2129950 h 3876675"/>
              <a:gd name="connsiteX594" fmla="*/ 5521170 w 5562600"/>
              <a:gd name="connsiteY594" fmla="*/ 2042320 h 3876675"/>
              <a:gd name="connsiteX595" fmla="*/ 5521170 w 5562600"/>
              <a:gd name="connsiteY595" fmla="*/ 2042320 h 3876675"/>
              <a:gd name="connsiteX596" fmla="*/ 3828578 w 5562600"/>
              <a:gd name="connsiteY596" fmla="*/ 512605 h 3876675"/>
              <a:gd name="connsiteX597" fmla="*/ 3619028 w 5562600"/>
              <a:gd name="connsiteY597" fmla="*/ 480220 h 3876675"/>
              <a:gd name="connsiteX598" fmla="*/ 4038128 w 5562600"/>
              <a:gd name="connsiteY598" fmla="*/ 509748 h 3876675"/>
              <a:gd name="connsiteX599" fmla="*/ 4043842 w 5562600"/>
              <a:gd name="connsiteY599" fmla="*/ 532608 h 3876675"/>
              <a:gd name="connsiteX600" fmla="*/ 3828578 w 5562600"/>
              <a:gd name="connsiteY600" fmla="*/ 512605 h 3876675"/>
              <a:gd name="connsiteX601" fmla="*/ 3828578 w 5562600"/>
              <a:gd name="connsiteY601" fmla="*/ 512605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Lst>
            <a:rect l="l" t="t" r="r" b="b"/>
            <a:pathLst>
              <a:path w="5562600" h="3876675">
                <a:moveTo>
                  <a:pt x="2572230" y="3667286"/>
                </a:moveTo>
                <a:cubicBezTo>
                  <a:pt x="2565563" y="3658713"/>
                  <a:pt x="2423640" y="3735865"/>
                  <a:pt x="2326485" y="3800636"/>
                </a:cubicBezTo>
                <a:cubicBezTo>
                  <a:pt x="2165513" y="3908268"/>
                  <a:pt x="1885477" y="3899696"/>
                  <a:pt x="1794990" y="3785396"/>
                </a:cubicBezTo>
                <a:cubicBezTo>
                  <a:pt x="1770225" y="3753963"/>
                  <a:pt x="1710218" y="3723483"/>
                  <a:pt x="1635922" y="3705386"/>
                </a:cubicBezTo>
                <a:cubicBezTo>
                  <a:pt x="1539720" y="3682525"/>
                  <a:pt x="1492095" y="3652998"/>
                  <a:pt x="1390177" y="3552986"/>
                </a:cubicBezTo>
                <a:cubicBezTo>
                  <a:pt x="1286355" y="3452021"/>
                  <a:pt x="1260638" y="3412015"/>
                  <a:pt x="1248255" y="3333911"/>
                </a:cubicBezTo>
                <a:lnTo>
                  <a:pt x="1233015" y="3237708"/>
                </a:lnTo>
                <a:lnTo>
                  <a:pt x="1109190" y="3250090"/>
                </a:lnTo>
                <a:cubicBezTo>
                  <a:pt x="1041562" y="3256758"/>
                  <a:pt x="920595" y="3269140"/>
                  <a:pt x="840585" y="3277713"/>
                </a:cubicBezTo>
                <a:cubicBezTo>
                  <a:pt x="748192" y="3287238"/>
                  <a:pt x="666277" y="3283428"/>
                  <a:pt x="616747" y="3267236"/>
                </a:cubicBezTo>
                <a:cubicBezTo>
                  <a:pt x="535785" y="3240565"/>
                  <a:pt x="424342" y="3151983"/>
                  <a:pt x="424342" y="3113883"/>
                </a:cubicBezTo>
                <a:cubicBezTo>
                  <a:pt x="424342" y="3102453"/>
                  <a:pt x="489112" y="3085308"/>
                  <a:pt x="567217" y="3077688"/>
                </a:cubicBezTo>
                <a:cubicBezTo>
                  <a:pt x="645322" y="3070068"/>
                  <a:pt x="710092" y="3054828"/>
                  <a:pt x="710092" y="3046255"/>
                </a:cubicBezTo>
                <a:cubicBezTo>
                  <a:pt x="710092" y="3037683"/>
                  <a:pt x="635797" y="3024348"/>
                  <a:pt x="544357" y="3017680"/>
                </a:cubicBezTo>
                <a:cubicBezTo>
                  <a:pt x="190980" y="2990058"/>
                  <a:pt x="6195" y="2757648"/>
                  <a:pt x="7147" y="2341405"/>
                </a:cubicBezTo>
                <a:cubicBezTo>
                  <a:pt x="8100" y="2106138"/>
                  <a:pt x="60487" y="1910875"/>
                  <a:pt x="200505" y="1625125"/>
                </a:cubicBezTo>
                <a:cubicBezTo>
                  <a:pt x="271942" y="1479393"/>
                  <a:pt x="347190" y="1320325"/>
                  <a:pt x="369097" y="1269843"/>
                </a:cubicBezTo>
                <a:cubicBezTo>
                  <a:pt x="412912" y="1166020"/>
                  <a:pt x="530070" y="1046958"/>
                  <a:pt x="722475" y="909798"/>
                </a:cubicBezTo>
                <a:cubicBezTo>
                  <a:pt x="794865" y="858363"/>
                  <a:pt x="877732" y="786925"/>
                  <a:pt x="906307" y="751683"/>
                </a:cubicBezTo>
                <a:cubicBezTo>
                  <a:pt x="967267" y="676435"/>
                  <a:pt x="1188247" y="525940"/>
                  <a:pt x="1328265" y="464028"/>
                </a:cubicBezTo>
                <a:cubicBezTo>
                  <a:pt x="1382557" y="440215"/>
                  <a:pt x="1541625" y="373540"/>
                  <a:pt x="1680690" y="316390"/>
                </a:cubicBezTo>
                <a:cubicBezTo>
                  <a:pt x="1819755" y="259240"/>
                  <a:pt x="1982632" y="181135"/>
                  <a:pt x="2042640" y="143035"/>
                </a:cubicBezTo>
                <a:cubicBezTo>
                  <a:pt x="2102648" y="104935"/>
                  <a:pt x="2172180" y="73503"/>
                  <a:pt x="2196945" y="72550"/>
                </a:cubicBezTo>
                <a:cubicBezTo>
                  <a:pt x="2221710" y="71598"/>
                  <a:pt x="2261715" y="57310"/>
                  <a:pt x="2284575" y="39213"/>
                </a:cubicBezTo>
                <a:cubicBezTo>
                  <a:pt x="2336010" y="160"/>
                  <a:pt x="2577945" y="-4602"/>
                  <a:pt x="2658907" y="32545"/>
                </a:cubicBezTo>
                <a:cubicBezTo>
                  <a:pt x="2689388" y="46833"/>
                  <a:pt x="2719867" y="74455"/>
                  <a:pt x="2726535" y="95410"/>
                </a:cubicBezTo>
                <a:cubicBezTo>
                  <a:pt x="2736060" y="124938"/>
                  <a:pt x="2776065" y="136368"/>
                  <a:pt x="2908463" y="148750"/>
                </a:cubicBezTo>
                <a:cubicBezTo>
                  <a:pt x="3001807" y="157323"/>
                  <a:pt x="3138015" y="163038"/>
                  <a:pt x="3210405" y="162085"/>
                </a:cubicBezTo>
                <a:cubicBezTo>
                  <a:pt x="3291367" y="160180"/>
                  <a:pt x="3391380" y="176373"/>
                  <a:pt x="3469485" y="203995"/>
                </a:cubicBezTo>
                <a:cubicBezTo>
                  <a:pt x="3564735" y="236380"/>
                  <a:pt x="3611407" y="243048"/>
                  <a:pt x="3652365" y="226855"/>
                </a:cubicBezTo>
                <a:cubicBezTo>
                  <a:pt x="3768570" y="183040"/>
                  <a:pt x="3851438" y="201138"/>
                  <a:pt x="3959070" y="294483"/>
                </a:cubicBezTo>
                <a:cubicBezTo>
                  <a:pt x="4085753" y="404020"/>
                  <a:pt x="4211483" y="469743"/>
                  <a:pt x="4295303" y="469743"/>
                </a:cubicBezTo>
                <a:cubicBezTo>
                  <a:pt x="4385790" y="469743"/>
                  <a:pt x="4504853" y="556420"/>
                  <a:pt x="4529618" y="641193"/>
                </a:cubicBezTo>
                <a:cubicBezTo>
                  <a:pt x="4541048" y="680245"/>
                  <a:pt x="4559145" y="712630"/>
                  <a:pt x="4570575" y="712630"/>
                </a:cubicBezTo>
                <a:cubicBezTo>
                  <a:pt x="4636298" y="712630"/>
                  <a:pt x="4752503" y="798355"/>
                  <a:pt x="4807748" y="887890"/>
                </a:cubicBezTo>
                <a:cubicBezTo>
                  <a:pt x="4842038" y="944088"/>
                  <a:pt x="4910618" y="1022193"/>
                  <a:pt x="4959195" y="1061245"/>
                </a:cubicBezTo>
                <a:cubicBezTo>
                  <a:pt x="5046825" y="1131730"/>
                  <a:pt x="5135408" y="1271748"/>
                  <a:pt x="5135408" y="1338423"/>
                </a:cubicBezTo>
                <a:cubicBezTo>
                  <a:pt x="5135408" y="1357473"/>
                  <a:pt x="5149695" y="1372713"/>
                  <a:pt x="5166840" y="1372713"/>
                </a:cubicBezTo>
                <a:cubicBezTo>
                  <a:pt x="5236373" y="1372713"/>
                  <a:pt x="5315430" y="1484155"/>
                  <a:pt x="5433540" y="1747045"/>
                </a:cubicBezTo>
                <a:cubicBezTo>
                  <a:pt x="5533553" y="1969930"/>
                  <a:pt x="5555460" y="2037558"/>
                  <a:pt x="5545935" y="2105185"/>
                </a:cubicBezTo>
                <a:cubicBezTo>
                  <a:pt x="5540220" y="2150905"/>
                  <a:pt x="5544983" y="2220438"/>
                  <a:pt x="5557365" y="2261396"/>
                </a:cubicBezTo>
                <a:cubicBezTo>
                  <a:pt x="5586893" y="2357598"/>
                  <a:pt x="5504978" y="2735740"/>
                  <a:pt x="5429730" y="2852898"/>
                </a:cubicBezTo>
                <a:cubicBezTo>
                  <a:pt x="5362103" y="2957673"/>
                  <a:pt x="5266853" y="3008155"/>
                  <a:pt x="5169698" y="2990058"/>
                </a:cubicBezTo>
                <a:cubicBezTo>
                  <a:pt x="5153505" y="2987200"/>
                  <a:pt x="5022060" y="2942433"/>
                  <a:pt x="4775363" y="3005298"/>
                </a:cubicBezTo>
                <a:cubicBezTo>
                  <a:pt x="4528665" y="3068163"/>
                  <a:pt x="4479135" y="3036730"/>
                  <a:pt x="4267680" y="2998630"/>
                </a:cubicBezTo>
                <a:cubicBezTo>
                  <a:pt x="3940973" y="2938623"/>
                  <a:pt x="3955260" y="3037683"/>
                  <a:pt x="3700942" y="3133886"/>
                </a:cubicBezTo>
                <a:cubicBezTo>
                  <a:pt x="3642840" y="3155793"/>
                  <a:pt x="3530445" y="3203418"/>
                  <a:pt x="3403763" y="3223421"/>
                </a:cubicBezTo>
                <a:cubicBezTo>
                  <a:pt x="3256125" y="3246280"/>
                  <a:pt x="3199928" y="3171033"/>
                  <a:pt x="3073245" y="3231993"/>
                </a:cubicBezTo>
                <a:cubicBezTo>
                  <a:pt x="2946563" y="3292953"/>
                  <a:pt x="2936085" y="3312955"/>
                  <a:pt x="2824642" y="3411063"/>
                </a:cubicBezTo>
                <a:cubicBezTo>
                  <a:pt x="2752253" y="3473928"/>
                  <a:pt x="2572230" y="3667286"/>
                  <a:pt x="2572230" y="3667286"/>
                </a:cubicBezTo>
                <a:lnTo>
                  <a:pt x="2572230" y="3667286"/>
                </a:lnTo>
                <a:close/>
                <a:moveTo>
                  <a:pt x="2189325" y="3836830"/>
                </a:moveTo>
                <a:cubicBezTo>
                  <a:pt x="2234093" y="3824448"/>
                  <a:pt x="2293148" y="3794921"/>
                  <a:pt x="2321723" y="3772061"/>
                </a:cubicBezTo>
                <a:lnTo>
                  <a:pt x="2373157" y="3729198"/>
                </a:lnTo>
                <a:lnTo>
                  <a:pt x="2281718" y="3728246"/>
                </a:lnTo>
                <a:cubicBezTo>
                  <a:pt x="2215995" y="3727293"/>
                  <a:pt x="2160750" y="3707290"/>
                  <a:pt x="2082645" y="3654903"/>
                </a:cubicBezTo>
                <a:lnTo>
                  <a:pt x="1975013" y="3582513"/>
                </a:lnTo>
                <a:lnTo>
                  <a:pt x="1935960" y="3634900"/>
                </a:lnTo>
                <a:cubicBezTo>
                  <a:pt x="1914052" y="3663475"/>
                  <a:pt x="1872143" y="3696813"/>
                  <a:pt x="1841663" y="3708243"/>
                </a:cubicBezTo>
                <a:cubicBezTo>
                  <a:pt x="1793085" y="3726340"/>
                  <a:pt x="1790227" y="3733961"/>
                  <a:pt x="1815945" y="3765393"/>
                </a:cubicBezTo>
                <a:cubicBezTo>
                  <a:pt x="1885477" y="3849213"/>
                  <a:pt x="2037877" y="3878740"/>
                  <a:pt x="2189325" y="3836830"/>
                </a:cubicBezTo>
                <a:lnTo>
                  <a:pt x="2189325" y="3836830"/>
                </a:lnTo>
                <a:close/>
                <a:moveTo>
                  <a:pt x="1831185" y="3680621"/>
                </a:moveTo>
                <a:cubicBezTo>
                  <a:pt x="1916910" y="3651093"/>
                  <a:pt x="1943580" y="3604421"/>
                  <a:pt x="1946438" y="3480596"/>
                </a:cubicBezTo>
                <a:cubicBezTo>
                  <a:pt x="1948343" y="3386298"/>
                  <a:pt x="1948343" y="3386298"/>
                  <a:pt x="1965488" y="3458688"/>
                </a:cubicBezTo>
                <a:cubicBezTo>
                  <a:pt x="1999777" y="3603468"/>
                  <a:pt x="2150273" y="3704433"/>
                  <a:pt x="2333153" y="3704433"/>
                </a:cubicBezTo>
                <a:cubicBezTo>
                  <a:pt x="2471265" y="3704433"/>
                  <a:pt x="2570325" y="3640615"/>
                  <a:pt x="2745585" y="3438686"/>
                </a:cubicBezTo>
                <a:cubicBezTo>
                  <a:pt x="2817023" y="3355818"/>
                  <a:pt x="2917988" y="3266283"/>
                  <a:pt x="2969423" y="3238661"/>
                </a:cubicBezTo>
                <a:lnTo>
                  <a:pt x="3062767" y="3189130"/>
                </a:lnTo>
                <a:lnTo>
                  <a:pt x="2976090" y="3125313"/>
                </a:lnTo>
                <a:lnTo>
                  <a:pt x="2889413" y="3061496"/>
                </a:lnTo>
                <a:lnTo>
                  <a:pt x="2719867" y="3171986"/>
                </a:lnTo>
                <a:cubicBezTo>
                  <a:pt x="2626523" y="3232946"/>
                  <a:pt x="2502698" y="3305336"/>
                  <a:pt x="2445548" y="3332958"/>
                </a:cubicBezTo>
                <a:cubicBezTo>
                  <a:pt x="2330295" y="3388203"/>
                  <a:pt x="2312198" y="3432018"/>
                  <a:pt x="2396018" y="3452973"/>
                </a:cubicBezTo>
                <a:cubicBezTo>
                  <a:pt x="2426498" y="3460593"/>
                  <a:pt x="2451263" y="3475833"/>
                  <a:pt x="2451263" y="3486311"/>
                </a:cubicBezTo>
                <a:cubicBezTo>
                  <a:pt x="2451263" y="3511075"/>
                  <a:pt x="2336010" y="3467261"/>
                  <a:pt x="2315055" y="3433923"/>
                </a:cubicBezTo>
                <a:cubicBezTo>
                  <a:pt x="2292195" y="3396775"/>
                  <a:pt x="2334105" y="3355818"/>
                  <a:pt x="2458882" y="3292953"/>
                </a:cubicBezTo>
                <a:cubicBezTo>
                  <a:pt x="2634142" y="3204371"/>
                  <a:pt x="2869410" y="3039588"/>
                  <a:pt x="2855123" y="3016728"/>
                </a:cubicBezTo>
                <a:cubicBezTo>
                  <a:pt x="2826548" y="2970055"/>
                  <a:pt x="2631285" y="2903380"/>
                  <a:pt x="2484600" y="2889093"/>
                </a:cubicBezTo>
                <a:lnTo>
                  <a:pt x="2330295" y="2874805"/>
                </a:lnTo>
                <a:lnTo>
                  <a:pt x="2467455" y="2871948"/>
                </a:lnTo>
                <a:cubicBezTo>
                  <a:pt x="2556038" y="2870043"/>
                  <a:pt x="2643667" y="2883378"/>
                  <a:pt x="2715105" y="2911000"/>
                </a:cubicBezTo>
                <a:cubicBezTo>
                  <a:pt x="2800830" y="2943386"/>
                  <a:pt x="2825595" y="2946243"/>
                  <a:pt x="2825595" y="2923383"/>
                </a:cubicBezTo>
                <a:cubicBezTo>
                  <a:pt x="2825595" y="2842421"/>
                  <a:pt x="3083723" y="2750028"/>
                  <a:pt x="3169448" y="2799558"/>
                </a:cubicBezTo>
                <a:cubicBezTo>
                  <a:pt x="3202785" y="2818608"/>
                  <a:pt x="3186592" y="2823371"/>
                  <a:pt x="3089438" y="2824323"/>
                </a:cubicBezTo>
                <a:cubicBezTo>
                  <a:pt x="2996092" y="2825275"/>
                  <a:pt x="2953230" y="2836705"/>
                  <a:pt x="2902748" y="2877663"/>
                </a:cubicBezTo>
                <a:cubicBezTo>
                  <a:pt x="2842740" y="2925288"/>
                  <a:pt x="2839882" y="2934813"/>
                  <a:pt x="2865600" y="2982438"/>
                </a:cubicBezTo>
                <a:cubicBezTo>
                  <a:pt x="2880840" y="3011013"/>
                  <a:pt x="2943705" y="3069115"/>
                  <a:pt x="3003713" y="3110073"/>
                </a:cubicBezTo>
                <a:cubicBezTo>
                  <a:pt x="3107535" y="3180558"/>
                  <a:pt x="3124680" y="3185321"/>
                  <a:pt x="3305655" y="3186273"/>
                </a:cubicBezTo>
                <a:cubicBezTo>
                  <a:pt x="3492345" y="3187225"/>
                  <a:pt x="3503775" y="3184368"/>
                  <a:pt x="3748567" y="3070068"/>
                </a:cubicBezTo>
                <a:cubicBezTo>
                  <a:pt x="4046700" y="2930050"/>
                  <a:pt x="4189575" y="2906238"/>
                  <a:pt x="4362930" y="2969103"/>
                </a:cubicBezTo>
                <a:cubicBezTo>
                  <a:pt x="4462943" y="3005298"/>
                  <a:pt x="4490565" y="3006250"/>
                  <a:pt x="4659158" y="2979580"/>
                </a:cubicBezTo>
                <a:cubicBezTo>
                  <a:pt x="4768695" y="2962436"/>
                  <a:pt x="4932525" y="2954815"/>
                  <a:pt x="5056350" y="2961483"/>
                </a:cubicBezTo>
                <a:cubicBezTo>
                  <a:pt x="5374485" y="2977675"/>
                  <a:pt x="5421158" y="2935765"/>
                  <a:pt x="5510693" y="2549050"/>
                </a:cubicBezTo>
                <a:cubicBezTo>
                  <a:pt x="5562128" y="2329023"/>
                  <a:pt x="5556412" y="2271873"/>
                  <a:pt x="5464973" y="2109948"/>
                </a:cubicBezTo>
                <a:cubicBezTo>
                  <a:pt x="5430683" y="2048988"/>
                  <a:pt x="5396393" y="1962310"/>
                  <a:pt x="5387820" y="1916590"/>
                </a:cubicBezTo>
                <a:cubicBezTo>
                  <a:pt x="5379248" y="1870870"/>
                  <a:pt x="5353530" y="1811815"/>
                  <a:pt x="5330670" y="1784193"/>
                </a:cubicBezTo>
                <a:cubicBezTo>
                  <a:pt x="5288760" y="1735615"/>
                  <a:pt x="5288760" y="1735615"/>
                  <a:pt x="5299237" y="1867060"/>
                </a:cubicBezTo>
                <a:cubicBezTo>
                  <a:pt x="5309715" y="1989933"/>
                  <a:pt x="5308762" y="1992790"/>
                  <a:pt x="5287808" y="1910875"/>
                </a:cubicBezTo>
                <a:cubicBezTo>
                  <a:pt x="5275425" y="1862298"/>
                  <a:pt x="5260185" y="1799433"/>
                  <a:pt x="5254470" y="1771810"/>
                </a:cubicBezTo>
                <a:cubicBezTo>
                  <a:pt x="5229705" y="1653700"/>
                  <a:pt x="5047778" y="1554640"/>
                  <a:pt x="5047778" y="1659415"/>
                </a:cubicBezTo>
                <a:cubicBezTo>
                  <a:pt x="5047778" y="1685133"/>
                  <a:pt x="4983008" y="1773715"/>
                  <a:pt x="4899187" y="1863250"/>
                </a:cubicBezTo>
                <a:cubicBezTo>
                  <a:pt x="4817273" y="1949928"/>
                  <a:pt x="4734405" y="2046130"/>
                  <a:pt x="4714403" y="2076610"/>
                </a:cubicBezTo>
                <a:cubicBezTo>
                  <a:pt x="4694400" y="2107090"/>
                  <a:pt x="4672493" y="2126140"/>
                  <a:pt x="4664873" y="2119473"/>
                </a:cubicBezTo>
                <a:cubicBezTo>
                  <a:pt x="4657253" y="2112805"/>
                  <a:pt x="4731548" y="2018508"/>
                  <a:pt x="4828703" y="1910875"/>
                </a:cubicBezTo>
                <a:cubicBezTo>
                  <a:pt x="4925858" y="1803243"/>
                  <a:pt x="5011583" y="1691800"/>
                  <a:pt x="5018250" y="1664178"/>
                </a:cubicBezTo>
                <a:cubicBezTo>
                  <a:pt x="5044920" y="1558450"/>
                  <a:pt x="4978245" y="1458438"/>
                  <a:pt x="4794413" y="1325088"/>
                </a:cubicBezTo>
                <a:cubicBezTo>
                  <a:pt x="4604865" y="1188880"/>
                  <a:pt x="4572480" y="1176498"/>
                  <a:pt x="4557240" y="1235553"/>
                </a:cubicBezTo>
                <a:cubicBezTo>
                  <a:pt x="4550573" y="1259365"/>
                  <a:pt x="4545810" y="1250793"/>
                  <a:pt x="4544858" y="1213645"/>
                </a:cubicBezTo>
                <a:cubicBezTo>
                  <a:pt x="4542953" y="1166973"/>
                  <a:pt x="4522950" y="1144113"/>
                  <a:pt x="4455323" y="1108870"/>
                </a:cubicBezTo>
                <a:cubicBezTo>
                  <a:pt x="4407698" y="1084105"/>
                  <a:pt x="4348643" y="1064103"/>
                  <a:pt x="4323878" y="1064103"/>
                </a:cubicBezTo>
                <a:cubicBezTo>
                  <a:pt x="4285778" y="1064103"/>
                  <a:pt x="4281968" y="1071723"/>
                  <a:pt x="4300065" y="1119348"/>
                </a:cubicBezTo>
                <a:cubicBezTo>
                  <a:pt x="4311495" y="1149828"/>
                  <a:pt x="4313400" y="1174593"/>
                  <a:pt x="4303875" y="1174593"/>
                </a:cubicBezTo>
                <a:cubicBezTo>
                  <a:pt x="4294350" y="1174593"/>
                  <a:pt x="4274348" y="1140303"/>
                  <a:pt x="4259108" y="1097440"/>
                </a:cubicBezTo>
                <a:cubicBezTo>
                  <a:pt x="4202910" y="942183"/>
                  <a:pt x="4043842" y="872650"/>
                  <a:pt x="3713325" y="861220"/>
                </a:cubicBezTo>
                <a:cubicBezTo>
                  <a:pt x="3550448" y="855505"/>
                  <a:pt x="3536160" y="858363"/>
                  <a:pt x="3553305" y="891700"/>
                </a:cubicBezTo>
                <a:cubicBezTo>
                  <a:pt x="3563782" y="911703"/>
                  <a:pt x="3572355" y="942183"/>
                  <a:pt x="3572355" y="957423"/>
                </a:cubicBezTo>
                <a:cubicBezTo>
                  <a:pt x="3572355" y="972663"/>
                  <a:pt x="3556163" y="951708"/>
                  <a:pt x="3539017" y="909798"/>
                </a:cubicBezTo>
                <a:cubicBezTo>
                  <a:pt x="3497107" y="809785"/>
                  <a:pt x="3350423" y="705963"/>
                  <a:pt x="3248505" y="703105"/>
                </a:cubicBezTo>
                <a:cubicBezTo>
                  <a:pt x="3180878" y="701200"/>
                  <a:pt x="3160875" y="713583"/>
                  <a:pt x="3102773" y="791688"/>
                </a:cubicBezTo>
                <a:cubicBezTo>
                  <a:pt x="3065625" y="841218"/>
                  <a:pt x="3008475" y="930753"/>
                  <a:pt x="2975138" y="989808"/>
                </a:cubicBezTo>
                <a:cubicBezTo>
                  <a:pt x="2941800" y="1048863"/>
                  <a:pt x="2877982" y="1154590"/>
                  <a:pt x="2833215" y="1225075"/>
                </a:cubicBezTo>
                <a:cubicBezTo>
                  <a:pt x="2756063" y="1346043"/>
                  <a:pt x="2753205" y="1357473"/>
                  <a:pt x="2780828" y="1423195"/>
                </a:cubicBezTo>
                <a:cubicBezTo>
                  <a:pt x="2797020" y="1461295"/>
                  <a:pt x="2813213" y="1532733"/>
                  <a:pt x="2817023" y="1581310"/>
                </a:cubicBezTo>
                <a:lnTo>
                  <a:pt x="2823690" y="1668940"/>
                </a:lnTo>
                <a:lnTo>
                  <a:pt x="2807498" y="1580358"/>
                </a:lnTo>
                <a:cubicBezTo>
                  <a:pt x="2798925" y="1531780"/>
                  <a:pt x="2775113" y="1467963"/>
                  <a:pt x="2755110" y="1439388"/>
                </a:cubicBezTo>
                <a:cubicBezTo>
                  <a:pt x="2722725" y="1392715"/>
                  <a:pt x="2721773" y="1378428"/>
                  <a:pt x="2749395" y="1311753"/>
                </a:cubicBezTo>
                <a:cubicBezTo>
                  <a:pt x="2766540" y="1270795"/>
                  <a:pt x="2801782" y="1206978"/>
                  <a:pt x="2828453" y="1170783"/>
                </a:cubicBezTo>
                <a:cubicBezTo>
                  <a:pt x="2864648" y="1120300"/>
                  <a:pt x="2869410" y="1098393"/>
                  <a:pt x="2850360" y="1078390"/>
                </a:cubicBezTo>
                <a:cubicBezTo>
                  <a:pt x="2831310" y="1058388"/>
                  <a:pt x="2819880" y="1060293"/>
                  <a:pt x="2803688" y="1086010"/>
                </a:cubicBezTo>
                <a:cubicBezTo>
                  <a:pt x="2785590" y="1114585"/>
                  <a:pt x="2782732" y="1113633"/>
                  <a:pt x="2782732" y="1083153"/>
                </a:cubicBezTo>
                <a:cubicBezTo>
                  <a:pt x="2782732" y="1041243"/>
                  <a:pt x="2840835" y="1011715"/>
                  <a:pt x="2859885" y="1043148"/>
                </a:cubicBezTo>
                <a:cubicBezTo>
                  <a:pt x="2885603" y="1085058"/>
                  <a:pt x="2914178" y="1062198"/>
                  <a:pt x="2966565" y="959328"/>
                </a:cubicBezTo>
                <a:cubicBezTo>
                  <a:pt x="3026573" y="841218"/>
                  <a:pt x="3016095" y="805975"/>
                  <a:pt x="2900842" y="745968"/>
                </a:cubicBezTo>
                <a:cubicBezTo>
                  <a:pt x="2861790" y="725013"/>
                  <a:pt x="2851313" y="712630"/>
                  <a:pt x="2874173" y="712630"/>
                </a:cubicBezTo>
                <a:cubicBezTo>
                  <a:pt x="2894175" y="712630"/>
                  <a:pt x="2939895" y="736443"/>
                  <a:pt x="2975138" y="766923"/>
                </a:cubicBezTo>
                <a:lnTo>
                  <a:pt x="3038955" y="821215"/>
                </a:lnTo>
                <a:lnTo>
                  <a:pt x="3084675" y="759303"/>
                </a:lnTo>
                <a:cubicBezTo>
                  <a:pt x="3109440" y="725013"/>
                  <a:pt x="3168495" y="680245"/>
                  <a:pt x="3214215" y="658338"/>
                </a:cubicBezTo>
                <a:cubicBezTo>
                  <a:pt x="3290415" y="623095"/>
                  <a:pt x="3374235" y="546895"/>
                  <a:pt x="3375188" y="511653"/>
                </a:cubicBezTo>
                <a:cubicBezTo>
                  <a:pt x="3375188" y="504033"/>
                  <a:pt x="3352328" y="503080"/>
                  <a:pt x="3322800" y="507843"/>
                </a:cubicBezTo>
                <a:cubicBezTo>
                  <a:pt x="3293273" y="512605"/>
                  <a:pt x="3242790" y="504033"/>
                  <a:pt x="3210405" y="485935"/>
                </a:cubicBezTo>
                <a:cubicBezTo>
                  <a:pt x="3152303" y="455455"/>
                  <a:pt x="3154207" y="454503"/>
                  <a:pt x="3268507" y="463075"/>
                </a:cubicBezTo>
                <a:cubicBezTo>
                  <a:pt x="3333278" y="467838"/>
                  <a:pt x="3397095" y="464028"/>
                  <a:pt x="3408525" y="454503"/>
                </a:cubicBezTo>
                <a:cubicBezTo>
                  <a:pt x="3442815" y="427833"/>
                  <a:pt x="3557115" y="269718"/>
                  <a:pt x="3548542" y="262098"/>
                </a:cubicBezTo>
                <a:cubicBezTo>
                  <a:pt x="3528540" y="243048"/>
                  <a:pt x="3294225" y="183993"/>
                  <a:pt x="3238028" y="183993"/>
                </a:cubicBezTo>
                <a:cubicBezTo>
                  <a:pt x="3148492" y="183993"/>
                  <a:pt x="3171353" y="233523"/>
                  <a:pt x="3273270" y="259240"/>
                </a:cubicBezTo>
                <a:cubicBezTo>
                  <a:pt x="3318038" y="270670"/>
                  <a:pt x="3354232" y="287815"/>
                  <a:pt x="3354232" y="297340"/>
                </a:cubicBezTo>
                <a:cubicBezTo>
                  <a:pt x="3354232" y="324963"/>
                  <a:pt x="3340898" y="321153"/>
                  <a:pt x="3170400" y="244953"/>
                </a:cubicBezTo>
                <a:cubicBezTo>
                  <a:pt x="3068482" y="200185"/>
                  <a:pt x="2965613" y="171610"/>
                  <a:pt x="2880840" y="165895"/>
                </a:cubicBezTo>
                <a:lnTo>
                  <a:pt x="2748442" y="157323"/>
                </a:lnTo>
                <a:lnTo>
                  <a:pt x="2712248" y="252573"/>
                </a:lnTo>
                <a:cubicBezTo>
                  <a:pt x="2692245" y="304960"/>
                  <a:pt x="2637953" y="437358"/>
                  <a:pt x="2592232" y="545943"/>
                </a:cubicBezTo>
                <a:cubicBezTo>
                  <a:pt x="2514128" y="731680"/>
                  <a:pt x="2508413" y="759303"/>
                  <a:pt x="2502698" y="1001238"/>
                </a:cubicBezTo>
                <a:cubicBezTo>
                  <a:pt x="2497935" y="1226028"/>
                  <a:pt x="2486505" y="1288893"/>
                  <a:pt x="2418878" y="1498443"/>
                </a:cubicBezTo>
                <a:cubicBezTo>
                  <a:pt x="2376015" y="1630840"/>
                  <a:pt x="2341725" y="1780383"/>
                  <a:pt x="2341725" y="1831818"/>
                </a:cubicBezTo>
                <a:lnTo>
                  <a:pt x="2341725" y="1925163"/>
                </a:lnTo>
                <a:lnTo>
                  <a:pt x="2407448" y="1869918"/>
                </a:lnTo>
                <a:cubicBezTo>
                  <a:pt x="2445548" y="1838485"/>
                  <a:pt x="2527463" y="1803243"/>
                  <a:pt x="2599853" y="1788003"/>
                </a:cubicBezTo>
                <a:cubicBezTo>
                  <a:pt x="2669385" y="1773715"/>
                  <a:pt x="2786542" y="1747045"/>
                  <a:pt x="2858932" y="1729900"/>
                </a:cubicBezTo>
                <a:cubicBezTo>
                  <a:pt x="2931323" y="1712755"/>
                  <a:pt x="3055148" y="1688943"/>
                  <a:pt x="3133253" y="1678465"/>
                </a:cubicBezTo>
                <a:cubicBezTo>
                  <a:pt x="3327563" y="1652748"/>
                  <a:pt x="3360900" y="1601313"/>
                  <a:pt x="3284700" y="1445103"/>
                </a:cubicBezTo>
                <a:cubicBezTo>
                  <a:pt x="3272317" y="1419385"/>
                  <a:pt x="3225645" y="1377475"/>
                  <a:pt x="3181830" y="1351758"/>
                </a:cubicBezTo>
                <a:cubicBezTo>
                  <a:pt x="3138015" y="1326040"/>
                  <a:pt x="3112298" y="1305085"/>
                  <a:pt x="3125632" y="1304133"/>
                </a:cubicBezTo>
                <a:cubicBezTo>
                  <a:pt x="3138967" y="1303180"/>
                  <a:pt x="3186592" y="1327945"/>
                  <a:pt x="3231360" y="1358425"/>
                </a:cubicBezTo>
                <a:cubicBezTo>
                  <a:pt x="3298035" y="1403193"/>
                  <a:pt x="3314228" y="1407955"/>
                  <a:pt x="3324705" y="1380333"/>
                </a:cubicBezTo>
                <a:cubicBezTo>
                  <a:pt x="3338992" y="1342233"/>
                  <a:pt x="3325657" y="1178403"/>
                  <a:pt x="3301845" y="1116490"/>
                </a:cubicBezTo>
                <a:cubicBezTo>
                  <a:pt x="3285653" y="1072675"/>
                  <a:pt x="3285653" y="1072675"/>
                  <a:pt x="3320895" y="1116490"/>
                </a:cubicBezTo>
                <a:cubicBezTo>
                  <a:pt x="3350423" y="1152685"/>
                  <a:pt x="3355185" y="1204120"/>
                  <a:pt x="3348517" y="1407955"/>
                </a:cubicBezTo>
                <a:cubicBezTo>
                  <a:pt x="3340898" y="1643223"/>
                  <a:pt x="3342803" y="1655605"/>
                  <a:pt x="3384713" y="1655605"/>
                </a:cubicBezTo>
                <a:cubicBezTo>
                  <a:pt x="3408525" y="1655605"/>
                  <a:pt x="3445673" y="1670845"/>
                  <a:pt x="3465675" y="1688943"/>
                </a:cubicBezTo>
                <a:cubicBezTo>
                  <a:pt x="3495203" y="1715613"/>
                  <a:pt x="3516157" y="1717518"/>
                  <a:pt x="3563782" y="1699420"/>
                </a:cubicBezTo>
                <a:cubicBezTo>
                  <a:pt x="3597120" y="1687038"/>
                  <a:pt x="3629505" y="1681323"/>
                  <a:pt x="3636173" y="1687038"/>
                </a:cubicBezTo>
                <a:cubicBezTo>
                  <a:pt x="3642840" y="1692753"/>
                  <a:pt x="3619028" y="1708945"/>
                  <a:pt x="3583785" y="1722280"/>
                </a:cubicBezTo>
                <a:cubicBezTo>
                  <a:pt x="3548542" y="1735615"/>
                  <a:pt x="3488535" y="1770858"/>
                  <a:pt x="3448530" y="1801338"/>
                </a:cubicBezTo>
                <a:cubicBezTo>
                  <a:pt x="3387570" y="1848010"/>
                  <a:pt x="3377092" y="1869918"/>
                  <a:pt x="3377092" y="1948023"/>
                </a:cubicBezTo>
                <a:cubicBezTo>
                  <a:pt x="3377092" y="1999458"/>
                  <a:pt x="3395190" y="2070895"/>
                  <a:pt x="3419003" y="2108043"/>
                </a:cubicBezTo>
                <a:cubicBezTo>
                  <a:pt x="3457103" y="2169955"/>
                  <a:pt x="3467580" y="2174718"/>
                  <a:pt x="3545685" y="2163288"/>
                </a:cubicBezTo>
                <a:cubicBezTo>
                  <a:pt x="3592357" y="2155668"/>
                  <a:pt x="3671415" y="2128998"/>
                  <a:pt x="3719992" y="2102328"/>
                </a:cubicBezTo>
                <a:cubicBezTo>
                  <a:pt x="3873345" y="2020413"/>
                  <a:pt x="4080990" y="1756570"/>
                  <a:pt x="4127663" y="1583215"/>
                </a:cubicBezTo>
                <a:cubicBezTo>
                  <a:pt x="4155285" y="1481298"/>
                  <a:pt x="4219103" y="1412718"/>
                  <a:pt x="4285778" y="1414623"/>
                </a:cubicBezTo>
                <a:cubicBezTo>
                  <a:pt x="4328640" y="1415575"/>
                  <a:pt x="4325783" y="1419385"/>
                  <a:pt x="4267680" y="1445103"/>
                </a:cubicBezTo>
                <a:cubicBezTo>
                  <a:pt x="4214340" y="1467963"/>
                  <a:pt x="4190528" y="1502253"/>
                  <a:pt x="4152428" y="1606075"/>
                </a:cubicBezTo>
                <a:cubicBezTo>
                  <a:pt x="4088610" y="1780383"/>
                  <a:pt x="3906682" y="2018508"/>
                  <a:pt x="3771428" y="2102328"/>
                </a:cubicBezTo>
                <a:cubicBezTo>
                  <a:pt x="3699038" y="2147096"/>
                  <a:pt x="3663795" y="2184243"/>
                  <a:pt x="3663795" y="2215675"/>
                </a:cubicBezTo>
                <a:cubicBezTo>
                  <a:pt x="3662842" y="2257585"/>
                  <a:pt x="3660938" y="2258538"/>
                  <a:pt x="3640935" y="2223296"/>
                </a:cubicBezTo>
                <a:cubicBezTo>
                  <a:pt x="3605692" y="2163288"/>
                  <a:pt x="3550448" y="2176623"/>
                  <a:pt x="3389475" y="2284255"/>
                </a:cubicBezTo>
                <a:cubicBezTo>
                  <a:pt x="3307560" y="2339500"/>
                  <a:pt x="3197070" y="2395698"/>
                  <a:pt x="3144682" y="2409985"/>
                </a:cubicBezTo>
                <a:cubicBezTo>
                  <a:pt x="3042765" y="2437608"/>
                  <a:pt x="3035145" y="2448086"/>
                  <a:pt x="3072292" y="2517618"/>
                </a:cubicBezTo>
                <a:cubicBezTo>
                  <a:pt x="3096105" y="2562386"/>
                  <a:pt x="3351375" y="2696688"/>
                  <a:pt x="3378998" y="2679543"/>
                </a:cubicBezTo>
                <a:cubicBezTo>
                  <a:pt x="3387570" y="2673828"/>
                  <a:pt x="3406620" y="2609058"/>
                  <a:pt x="3420907" y="2535715"/>
                </a:cubicBezTo>
                <a:cubicBezTo>
                  <a:pt x="3435195" y="2462373"/>
                  <a:pt x="3452340" y="2406175"/>
                  <a:pt x="3458055" y="2411890"/>
                </a:cubicBezTo>
                <a:cubicBezTo>
                  <a:pt x="3463770" y="2417605"/>
                  <a:pt x="3457103" y="2484280"/>
                  <a:pt x="3441863" y="2558575"/>
                </a:cubicBezTo>
                <a:lnTo>
                  <a:pt x="3415192" y="2694783"/>
                </a:lnTo>
                <a:lnTo>
                  <a:pt x="3484725" y="2764315"/>
                </a:lnTo>
                <a:cubicBezTo>
                  <a:pt x="3550448" y="2830038"/>
                  <a:pt x="3563782" y="2833848"/>
                  <a:pt x="3713325" y="2833848"/>
                </a:cubicBezTo>
                <a:cubicBezTo>
                  <a:pt x="3891442" y="2833848"/>
                  <a:pt x="4032413" y="2778603"/>
                  <a:pt x="4070513" y="2694783"/>
                </a:cubicBezTo>
                <a:cubicBezTo>
                  <a:pt x="4082895" y="2668113"/>
                  <a:pt x="4100040" y="2647158"/>
                  <a:pt x="4109565" y="2647158"/>
                </a:cubicBezTo>
                <a:cubicBezTo>
                  <a:pt x="4119090" y="2647158"/>
                  <a:pt x="4112423" y="2675733"/>
                  <a:pt x="4094325" y="2710023"/>
                </a:cubicBezTo>
                <a:cubicBezTo>
                  <a:pt x="4038128" y="2818608"/>
                  <a:pt x="3739995" y="2917668"/>
                  <a:pt x="3615217" y="2870043"/>
                </a:cubicBezTo>
                <a:cubicBezTo>
                  <a:pt x="3577117" y="2854803"/>
                  <a:pt x="3550448" y="2854803"/>
                  <a:pt x="3541875" y="2868138"/>
                </a:cubicBezTo>
                <a:cubicBezTo>
                  <a:pt x="3508538" y="2922430"/>
                  <a:pt x="3353280" y="2976723"/>
                  <a:pt x="3240885" y="2973865"/>
                </a:cubicBezTo>
                <a:lnTo>
                  <a:pt x="3124680" y="2971008"/>
                </a:lnTo>
                <a:lnTo>
                  <a:pt x="3257078" y="2955768"/>
                </a:lnTo>
                <a:cubicBezTo>
                  <a:pt x="3329467" y="2947196"/>
                  <a:pt x="3408525" y="2929098"/>
                  <a:pt x="3433290" y="2915763"/>
                </a:cubicBezTo>
                <a:cubicBezTo>
                  <a:pt x="3541875" y="2853850"/>
                  <a:pt x="3541875" y="2852898"/>
                  <a:pt x="3463770" y="2782413"/>
                </a:cubicBezTo>
                <a:cubicBezTo>
                  <a:pt x="3422813" y="2745265"/>
                  <a:pt x="3378998" y="2713833"/>
                  <a:pt x="3367567" y="2713833"/>
                </a:cubicBezTo>
                <a:cubicBezTo>
                  <a:pt x="3322800" y="2711928"/>
                  <a:pt x="3117060" y="2605248"/>
                  <a:pt x="3072292" y="2561433"/>
                </a:cubicBezTo>
                <a:cubicBezTo>
                  <a:pt x="3046575" y="2535715"/>
                  <a:pt x="3026573" y="2490948"/>
                  <a:pt x="3026573" y="2460468"/>
                </a:cubicBezTo>
                <a:cubicBezTo>
                  <a:pt x="3026573" y="2383315"/>
                  <a:pt x="2989425" y="2391888"/>
                  <a:pt x="2971328" y="2471898"/>
                </a:cubicBezTo>
                <a:cubicBezTo>
                  <a:pt x="2949420" y="2570005"/>
                  <a:pt x="2750348" y="2819561"/>
                  <a:pt x="2691292" y="2822418"/>
                </a:cubicBezTo>
                <a:cubicBezTo>
                  <a:pt x="2682720" y="2822418"/>
                  <a:pt x="2717963" y="2780508"/>
                  <a:pt x="2769398" y="2729073"/>
                </a:cubicBezTo>
                <a:cubicBezTo>
                  <a:pt x="2870363" y="2628108"/>
                  <a:pt x="2959898" y="2466183"/>
                  <a:pt x="2959898" y="2386173"/>
                </a:cubicBezTo>
                <a:cubicBezTo>
                  <a:pt x="2959898" y="2318546"/>
                  <a:pt x="2900842" y="2184243"/>
                  <a:pt x="2844645" y="2124235"/>
                </a:cubicBezTo>
                <a:cubicBezTo>
                  <a:pt x="2818928" y="2096613"/>
                  <a:pt x="2807498" y="2074705"/>
                  <a:pt x="2819880" y="2074705"/>
                </a:cubicBezTo>
                <a:cubicBezTo>
                  <a:pt x="2858932" y="2074705"/>
                  <a:pt x="2916082" y="2153763"/>
                  <a:pt x="2957992" y="2265205"/>
                </a:cubicBezTo>
                <a:cubicBezTo>
                  <a:pt x="2995140" y="2363313"/>
                  <a:pt x="3004665" y="2372838"/>
                  <a:pt x="3078007" y="2378553"/>
                </a:cubicBezTo>
                <a:cubicBezTo>
                  <a:pt x="3134205" y="2383315"/>
                  <a:pt x="3196117" y="2365218"/>
                  <a:pt x="3291367" y="2313783"/>
                </a:cubicBezTo>
                <a:cubicBezTo>
                  <a:pt x="3365663" y="2274730"/>
                  <a:pt x="3430432" y="2229963"/>
                  <a:pt x="3436148" y="2214723"/>
                </a:cubicBezTo>
                <a:cubicBezTo>
                  <a:pt x="3441863" y="2199483"/>
                  <a:pt x="3426623" y="2159478"/>
                  <a:pt x="3401857" y="2125188"/>
                </a:cubicBezTo>
                <a:cubicBezTo>
                  <a:pt x="3377092" y="2090898"/>
                  <a:pt x="3350423" y="2027080"/>
                  <a:pt x="3342803" y="1983265"/>
                </a:cubicBezTo>
                <a:cubicBezTo>
                  <a:pt x="3330420" y="1912780"/>
                  <a:pt x="3338040" y="1892778"/>
                  <a:pt x="3407573" y="1815625"/>
                </a:cubicBezTo>
                <a:cubicBezTo>
                  <a:pt x="3468532" y="1747998"/>
                  <a:pt x="3479963" y="1723233"/>
                  <a:pt x="3459007" y="1705135"/>
                </a:cubicBezTo>
                <a:cubicBezTo>
                  <a:pt x="3389475" y="1647985"/>
                  <a:pt x="2592232" y="1783240"/>
                  <a:pt x="2437928" y="1878490"/>
                </a:cubicBezTo>
                <a:cubicBezTo>
                  <a:pt x="2370300" y="1920400"/>
                  <a:pt x="2297910" y="2036605"/>
                  <a:pt x="2297910" y="2104233"/>
                </a:cubicBezTo>
                <a:cubicBezTo>
                  <a:pt x="2297910" y="2237583"/>
                  <a:pt x="2463645" y="2382363"/>
                  <a:pt x="2614140" y="2382363"/>
                </a:cubicBezTo>
                <a:cubicBezTo>
                  <a:pt x="2658907" y="2382363"/>
                  <a:pt x="2694150" y="2393793"/>
                  <a:pt x="2694150" y="2407128"/>
                </a:cubicBezTo>
                <a:cubicBezTo>
                  <a:pt x="2694150" y="2424273"/>
                  <a:pt x="2664623" y="2427130"/>
                  <a:pt x="2600805" y="2415700"/>
                </a:cubicBezTo>
                <a:cubicBezTo>
                  <a:pt x="2549370" y="2407128"/>
                  <a:pt x="2477932" y="2398555"/>
                  <a:pt x="2441738" y="2396650"/>
                </a:cubicBezTo>
                <a:cubicBezTo>
                  <a:pt x="2380778" y="2393793"/>
                  <a:pt x="2376015" y="2399508"/>
                  <a:pt x="2376015" y="2466183"/>
                </a:cubicBezTo>
                <a:cubicBezTo>
                  <a:pt x="2376015" y="2557623"/>
                  <a:pt x="2325532" y="2596675"/>
                  <a:pt x="2184563" y="2615725"/>
                </a:cubicBezTo>
                <a:cubicBezTo>
                  <a:pt x="2103600" y="2626203"/>
                  <a:pt x="2064547" y="2645253"/>
                  <a:pt x="2023590" y="2694783"/>
                </a:cubicBezTo>
                <a:cubicBezTo>
                  <a:pt x="1962630" y="2767173"/>
                  <a:pt x="1955963" y="2800511"/>
                  <a:pt x="1996920" y="2840515"/>
                </a:cubicBezTo>
                <a:cubicBezTo>
                  <a:pt x="2012160" y="2855755"/>
                  <a:pt x="2049307" y="2919573"/>
                  <a:pt x="2079788" y="2982438"/>
                </a:cubicBezTo>
                <a:cubicBezTo>
                  <a:pt x="2127413" y="3081498"/>
                  <a:pt x="2145510" y="3098643"/>
                  <a:pt x="2212185" y="3111025"/>
                </a:cubicBezTo>
                <a:cubicBezTo>
                  <a:pt x="2278860" y="3122455"/>
                  <a:pt x="2281718" y="3125313"/>
                  <a:pt x="2228378" y="3127218"/>
                </a:cubicBezTo>
                <a:cubicBezTo>
                  <a:pt x="2186468" y="3129123"/>
                  <a:pt x="2167418" y="3142458"/>
                  <a:pt x="2167418" y="3168175"/>
                </a:cubicBezTo>
                <a:cubicBezTo>
                  <a:pt x="2167418" y="3189130"/>
                  <a:pt x="2156940" y="3221515"/>
                  <a:pt x="2143605" y="3239613"/>
                </a:cubicBezTo>
                <a:cubicBezTo>
                  <a:pt x="2126460" y="3264378"/>
                  <a:pt x="2123603" y="3254853"/>
                  <a:pt x="2134080" y="3203418"/>
                </a:cubicBezTo>
                <a:cubicBezTo>
                  <a:pt x="2142653" y="3161508"/>
                  <a:pt x="2137890" y="3128171"/>
                  <a:pt x="2123603" y="3118646"/>
                </a:cubicBezTo>
                <a:cubicBezTo>
                  <a:pt x="2110268" y="3110073"/>
                  <a:pt x="2074072" y="3048161"/>
                  <a:pt x="2044545" y="2979580"/>
                </a:cubicBezTo>
                <a:cubicBezTo>
                  <a:pt x="1962630" y="2793843"/>
                  <a:pt x="1914052" y="2779555"/>
                  <a:pt x="1760700" y="2892903"/>
                </a:cubicBezTo>
                <a:cubicBezTo>
                  <a:pt x="1617825" y="2998630"/>
                  <a:pt x="1582582" y="3082450"/>
                  <a:pt x="1597822" y="3274855"/>
                </a:cubicBezTo>
                <a:cubicBezTo>
                  <a:pt x="1604490" y="3367248"/>
                  <a:pt x="1602585" y="3412968"/>
                  <a:pt x="1591155" y="3386298"/>
                </a:cubicBezTo>
                <a:cubicBezTo>
                  <a:pt x="1560675" y="3313908"/>
                  <a:pt x="1567343" y="3091975"/>
                  <a:pt x="1601632" y="3026253"/>
                </a:cubicBezTo>
                <a:cubicBezTo>
                  <a:pt x="1642590" y="2947196"/>
                  <a:pt x="1817850" y="2803368"/>
                  <a:pt x="1874047" y="2803368"/>
                </a:cubicBezTo>
                <a:cubicBezTo>
                  <a:pt x="1913100" y="2803368"/>
                  <a:pt x="2024543" y="2663350"/>
                  <a:pt x="2015018" y="2625250"/>
                </a:cubicBezTo>
                <a:cubicBezTo>
                  <a:pt x="2013113" y="2617630"/>
                  <a:pt x="2072168" y="2605248"/>
                  <a:pt x="2146463" y="2597628"/>
                </a:cubicBezTo>
                <a:cubicBezTo>
                  <a:pt x="2305530" y="2581436"/>
                  <a:pt x="2339820" y="2557623"/>
                  <a:pt x="2340773" y="2465230"/>
                </a:cubicBezTo>
                <a:cubicBezTo>
                  <a:pt x="2340773" y="2427130"/>
                  <a:pt x="2349345" y="2382363"/>
                  <a:pt x="2359823" y="2366171"/>
                </a:cubicBezTo>
                <a:cubicBezTo>
                  <a:pt x="2372205" y="2346168"/>
                  <a:pt x="2360775" y="2309973"/>
                  <a:pt x="2326485" y="2258538"/>
                </a:cubicBezTo>
                <a:cubicBezTo>
                  <a:pt x="2297910" y="2215675"/>
                  <a:pt x="2274098" y="2152810"/>
                  <a:pt x="2274098" y="2118521"/>
                </a:cubicBezTo>
                <a:cubicBezTo>
                  <a:pt x="2274098" y="2009935"/>
                  <a:pt x="2188373" y="2034700"/>
                  <a:pt x="2060738" y="2182338"/>
                </a:cubicBezTo>
                <a:cubicBezTo>
                  <a:pt x="1935960" y="2326165"/>
                  <a:pt x="1899765" y="2386173"/>
                  <a:pt x="1899765" y="2449038"/>
                </a:cubicBezTo>
                <a:cubicBezTo>
                  <a:pt x="1899765" y="2473803"/>
                  <a:pt x="1888335" y="2500473"/>
                  <a:pt x="1875000" y="2509046"/>
                </a:cubicBezTo>
                <a:cubicBezTo>
                  <a:pt x="1850235" y="2524286"/>
                  <a:pt x="1857855" y="2465230"/>
                  <a:pt x="1892145" y="2374743"/>
                </a:cubicBezTo>
                <a:cubicBezTo>
                  <a:pt x="1906432" y="2338548"/>
                  <a:pt x="1508288" y="2647158"/>
                  <a:pt x="1433040" y="2730025"/>
                </a:cubicBezTo>
                <a:cubicBezTo>
                  <a:pt x="1393988" y="2773840"/>
                  <a:pt x="1335885" y="2899571"/>
                  <a:pt x="1303500" y="3009108"/>
                </a:cubicBezTo>
                <a:cubicBezTo>
                  <a:pt x="1288260" y="3060543"/>
                  <a:pt x="1294927" y="3081498"/>
                  <a:pt x="1340647" y="3127218"/>
                </a:cubicBezTo>
                <a:cubicBezTo>
                  <a:pt x="1371127" y="3157698"/>
                  <a:pt x="1392082" y="3186273"/>
                  <a:pt x="1387320" y="3191036"/>
                </a:cubicBezTo>
                <a:cubicBezTo>
                  <a:pt x="1382557" y="3195798"/>
                  <a:pt x="1360650" y="3179605"/>
                  <a:pt x="1338743" y="3155793"/>
                </a:cubicBezTo>
                <a:cubicBezTo>
                  <a:pt x="1316835" y="3131980"/>
                  <a:pt x="1290165" y="3111978"/>
                  <a:pt x="1280640" y="3111978"/>
                </a:cubicBezTo>
                <a:cubicBezTo>
                  <a:pt x="1254922" y="3111978"/>
                  <a:pt x="1257780" y="3281523"/>
                  <a:pt x="1284450" y="3380583"/>
                </a:cubicBezTo>
                <a:cubicBezTo>
                  <a:pt x="1312072" y="3479643"/>
                  <a:pt x="1468282" y="3624423"/>
                  <a:pt x="1598775" y="3670143"/>
                </a:cubicBezTo>
                <a:cubicBezTo>
                  <a:pt x="1713075" y="3710148"/>
                  <a:pt x="1743555" y="3711100"/>
                  <a:pt x="1831185" y="3680621"/>
                </a:cubicBezTo>
                <a:lnTo>
                  <a:pt x="1831185" y="3680621"/>
                </a:lnTo>
                <a:close/>
                <a:moveTo>
                  <a:pt x="2141700" y="3481548"/>
                </a:moveTo>
                <a:cubicBezTo>
                  <a:pt x="2099790" y="3444400"/>
                  <a:pt x="2016922" y="3384393"/>
                  <a:pt x="1959772" y="3348198"/>
                </a:cubicBezTo>
                <a:cubicBezTo>
                  <a:pt x="1861665" y="3286286"/>
                  <a:pt x="1790227" y="3193893"/>
                  <a:pt x="1790227" y="3128171"/>
                </a:cubicBezTo>
                <a:cubicBezTo>
                  <a:pt x="1790227" y="3111978"/>
                  <a:pt x="1807372" y="3133886"/>
                  <a:pt x="1828327" y="3176748"/>
                </a:cubicBezTo>
                <a:cubicBezTo>
                  <a:pt x="1851188" y="3221515"/>
                  <a:pt x="1916910" y="3287238"/>
                  <a:pt x="1987395" y="3333911"/>
                </a:cubicBezTo>
                <a:cubicBezTo>
                  <a:pt x="2090265" y="3402490"/>
                  <a:pt x="2257905" y="3552986"/>
                  <a:pt x="2228378" y="3550128"/>
                </a:cubicBezTo>
                <a:cubicBezTo>
                  <a:pt x="2222663" y="3550128"/>
                  <a:pt x="2183610" y="3518696"/>
                  <a:pt x="2141700" y="3481548"/>
                </a:cubicBezTo>
                <a:lnTo>
                  <a:pt x="2141700" y="3481548"/>
                </a:lnTo>
                <a:close/>
                <a:moveTo>
                  <a:pt x="5105880" y="2824323"/>
                </a:moveTo>
                <a:cubicBezTo>
                  <a:pt x="5178270" y="2795748"/>
                  <a:pt x="5226848" y="2708118"/>
                  <a:pt x="5212560" y="2633823"/>
                </a:cubicBezTo>
                <a:cubicBezTo>
                  <a:pt x="5201130" y="2574768"/>
                  <a:pt x="5201130" y="2573815"/>
                  <a:pt x="5225895" y="2620488"/>
                </a:cubicBezTo>
                <a:cubicBezTo>
                  <a:pt x="5258280" y="2682400"/>
                  <a:pt x="5309715" y="2683353"/>
                  <a:pt x="5372580" y="2625250"/>
                </a:cubicBezTo>
                <a:cubicBezTo>
                  <a:pt x="5414490" y="2586198"/>
                  <a:pt x="5421158" y="2556671"/>
                  <a:pt x="5421158" y="2405223"/>
                </a:cubicBezTo>
                <a:cubicBezTo>
                  <a:pt x="5421158" y="2256633"/>
                  <a:pt x="5414490" y="2223296"/>
                  <a:pt x="5375437" y="2184243"/>
                </a:cubicBezTo>
                <a:cubicBezTo>
                  <a:pt x="5330670" y="2139475"/>
                  <a:pt x="5294475" y="2137571"/>
                  <a:pt x="5190653" y="2174718"/>
                </a:cubicBezTo>
                <a:cubicBezTo>
                  <a:pt x="5146837" y="2189958"/>
                  <a:pt x="5146837" y="2189958"/>
                  <a:pt x="5189700" y="2155668"/>
                </a:cubicBezTo>
                <a:cubicBezTo>
                  <a:pt x="5248755" y="2108043"/>
                  <a:pt x="5346862" y="2111853"/>
                  <a:pt x="5400203" y="2165193"/>
                </a:cubicBezTo>
                <a:cubicBezTo>
                  <a:pt x="5437350" y="2202340"/>
                  <a:pt x="5444018" y="2238535"/>
                  <a:pt x="5444018" y="2387125"/>
                </a:cubicBezTo>
                <a:cubicBezTo>
                  <a:pt x="5444018" y="2590008"/>
                  <a:pt x="5426873" y="2634775"/>
                  <a:pt x="5327812" y="2686211"/>
                </a:cubicBezTo>
                <a:cubicBezTo>
                  <a:pt x="5288760" y="2706213"/>
                  <a:pt x="5230658" y="2750980"/>
                  <a:pt x="5198273" y="2785271"/>
                </a:cubicBezTo>
                <a:cubicBezTo>
                  <a:pt x="5165887" y="2819561"/>
                  <a:pt x="5121120" y="2847183"/>
                  <a:pt x="5099212" y="2846230"/>
                </a:cubicBezTo>
                <a:cubicBezTo>
                  <a:pt x="5063970" y="2844325"/>
                  <a:pt x="5064923" y="2841468"/>
                  <a:pt x="5105880" y="2824323"/>
                </a:cubicBezTo>
                <a:lnTo>
                  <a:pt x="5105880" y="2824323"/>
                </a:lnTo>
                <a:close/>
                <a:moveTo>
                  <a:pt x="4762028" y="2717643"/>
                </a:moveTo>
                <a:cubicBezTo>
                  <a:pt x="4747740" y="2683353"/>
                  <a:pt x="4710593" y="2643348"/>
                  <a:pt x="4679160" y="2629061"/>
                </a:cubicBezTo>
                <a:cubicBezTo>
                  <a:pt x="4647728" y="2614773"/>
                  <a:pt x="4628678" y="2597628"/>
                  <a:pt x="4636298" y="2590008"/>
                </a:cubicBezTo>
                <a:cubicBezTo>
                  <a:pt x="4643918" y="2582388"/>
                  <a:pt x="4673445" y="2591913"/>
                  <a:pt x="4702020" y="2610963"/>
                </a:cubicBezTo>
                <a:cubicBezTo>
                  <a:pt x="4749645" y="2642396"/>
                  <a:pt x="4759170" y="2642396"/>
                  <a:pt x="4811558" y="2608105"/>
                </a:cubicBezTo>
                <a:cubicBezTo>
                  <a:pt x="4871565" y="2569053"/>
                  <a:pt x="4944908" y="2483328"/>
                  <a:pt x="4965862" y="2429035"/>
                </a:cubicBezTo>
                <a:cubicBezTo>
                  <a:pt x="4974435" y="2406175"/>
                  <a:pt x="4979198" y="2409985"/>
                  <a:pt x="4980150" y="2442371"/>
                </a:cubicBezTo>
                <a:cubicBezTo>
                  <a:pt x="4981103" y="2470946"/>
                  <a:pt x="4943003" y="2524286"/>
                  <a:pt x="4882995" y="2580483"/>
                </a:cubicBezTo>
                <a:cubicBezTo>
                  <a:pt x="4801080" y="2655730"/>
                  <a:pt x="4785840" y="2681448"/>
                  <a:pt x="4797270" y="2726215"/>
                </a:cubicBezTo>
                <a:cubicBezTo>
                  <a:pt x="4814415" y="2800511"/>
                  <a:pt x="4794413" y="2794796"/>
                  <a:pt x="4762028" y="2717643"/>
                </a:cubicBezTo>
                <a:lnTo>
                  <a:pt x="4762028" y="2717643"/>
                </a:lnTo>
                <a:close/>
                <a:moveTo>
                  <a:pt x="3641888" y="2663350"/>
                </a:moveTo>
                <a:cubicBezTo>
                  <a:pt x="3639030" y="2595723"/>
                  <a:pt x="3647603" y="2576673"/>
                  <a:pt x="3682845" y="2567148"/>
                </a:cubicBezTo>
                <a:cubicBezTo>
                  <a:pt x="3717135" y="2558575"/>
                  <a:pt x="3723803" y="2542383"/>
                  <a:pt x="3715230" y="2497615"/>
                </a:cubicBezTo>
                <a:cubicBezTo>
                  <a:pt x="3704753" y="2441418"/>
                  <a:pt x="3704753" y="2440465"/>
                  <a:pt x="3729517" y="2489043"/>
                </a:cubicBezTo>
                <a:cubicBezTo>
                  <a:pt x="3752378" y="2532858"/>
                  <a:pt x="3771428" y="2538573"/>
                  <a:pt x="3900967" y="2537621"/>
                </a:cubicBezTo>
                <a:cubicBezTo>
                  <a:pt x="3980978" y="2536668"/>
                  <a:pt x="4085753" y="2522380"/>
                  <a:pt x="4133378" y="2505236"/>
                </a:cubicBezTo>
                <a:cubicBezTo>
                  <a:pt x="4231485" y="2469993"/>
                  <a:pt x="4262918" y="2476661"/>
                  <a:pt x="4188623" y="2516665"/>
                </a:cubicBezTo>
                <a:cubicBezTo>
                  <a:pt x="4161953" y="2530953"/>
                  <a:pt x="4040032" y="2550955"/>
                  <a:pt x="3919065" y="2561433"/>
                </a:cubicBezTo>
                <a:cubicBezTo>
                  <a:pt x="3798098" y="2571911"/>
                  <a:pt x="3690465" y="2588103"/>
                  <a:pt x="3680940" y="2597628"/>
                </a:cubicBezTo>
                <a:cubicBezTo>
                  <a:pt x="3671415" y="2607153"/>
                  <a:pt x="3659985" y="2644300"/>
                  <a:pt x="3655223" y="2680496"/>
                </a:cubicBezTo>
                <a:cubicBezTo>
                  <a:pt x="3645698" y="2739550"/>
                  <a:pt x="3644745" y="2737646"/>
                  <a:pt x="3641888" y="2663350"/>
                </a:cubicBezTo>
                <a:lnTo>
                  <a:pt x="3641888" y="2663350"/>
                </a:lnTo>
                <a:close/>
                <a:moveTo>
                  <a:pt x="4447703" y="2430940"/>
                </a:moveTo>
                <a:cubicBezTo>
                  <a:pt x="4454370" y="2360455"/>
                  <a:pt x="4448655" y="2318546"/>
                  <a:pt x="4430558" y="2308068"/>
                </a:cubicBezTo>
                <a:cubicBezTo>
                  <a:pt x="4415318" y="2298543"/>
                  <a:pt x="4301018" y="2289971"/>
                  <a:pt x="4177192" y="2289018"/>
                </a:cubicBezTo>
                <a:cubicBezTo>
                  <a:pt x="3968595" y="2286160"/>
                  <a:pt x="3898110" y="2272825"/>
                  <a:pt x="3929542" y="2241393"/>
                </a:cubicBezTo>
                <a:cubicBezTo>
                  <a:pt x="3936210" y="2234725"/>
                  <a:pt x="3984788" y="2240440"/>
                  <a:pt x="4037175" y="2254728"/>
                </a:cubicBezTo>
                <a:cubicBezTo>
                  <a:pt x="4094325" y="2269968"/>
                  <a:pt x="4185765" y="2274730"/>
                  <a:pt x="4267680" y="2265205"/>
                </a:cubicBezTo>
                <a:lnTo>
                  <a:pt x="4403888" y="2250918"/>
                </a:lnTo>
                <a:lnTo>
                  <a:pt x="4451513" y="2044225"/>
                </a:lnTo>
                <a:cubicBezTo>
                  <a:pt x="4491518" y="1868965"/>
                  <a:pt x="4515330" y="1815625"/>
                  <a:pt x="4607723" y="1690848"/>
                </a:cubicBezTo>
                <a:cubicBezTo>
                  <a:pt x="4667730" y="1609885"/>
                  <a:pt x="4716308" y="1552735"/>
                  <a:pt x="4715355" y="1563213"/>
                </a:cubicBezTo>
                <a:cubicBezTo>
                  <a:pt x="4714403" y="1573690"/>
                  <a:pt x="4700115" y="1602265"/>
                  <a:pt x="4682018" y="1625125"/>
                </a:cubicBezTo>
                <a:cubicBezTo>
                  <a:pt x="4663920" y="1647985"/>
                  <a:pt x="4648680" y="1698468"/>
                  <a:pt x="4646775" y="1735615"/>
                </a:cubicBezTo>
                <a:cubicBezTo>
                  <a:pt x="4644870" y="1772763"/>
                  <a:pt x="4640108" y="1785145"/>
                  <a:pt x="4634393" y="1764190"/>
                </a:cubicBezTo>
                <a:cubicBezTo>
                  <a:pt x="4606770" y="1658463"/>
                  <a:pt x="4532475" y="1792765"/>
                  <a:pt x="4473420" y="2055655"/>
                </a:cubicBezTo>
                <a:cubicBezTo>
                  <a:pt x="4448655" y="2168050"/>
                  <a:pt x="4433415" y="2265205"/>
                  <a:pt x="4439130" y="2271873"/>
                </a:cubicBezTo>
                <a:cubicBezTo>
                  <a:pt x="4444845" y="2278540"/>
                  <a:pt x="4450560" y="2271873"/>
                  <a:pt x="4450560" y="2256633"/>
                </a:cubicBezTo>
                <a:cubicBezTo>
                  <a:pt x="4450560" y="2236630"/>
                  <a:pt x="4510568" y="2230915"/>
                  <a:pt x="4681065" y="2235678"/>
                </a:cubicBezTo>
                <a:cubicBezTo>
                  <a:pt x="4885853" y="2241393"/>
                  <a:pt x="4918237" y="2236630"/>
                  <a:pt x="4972530" y="2196625"/>
                </a:cubicBezTo>
                <a:cubicBezTo>
                  <a:pt x="5016345" y="2164240"/>
                  <a:pt x="5037300" y="2125188"/>
                  <a:pt x="5045873" y="2059465"/>
                </a:cubicBezTo>
                <a:cubicBezTo>
                  <a:pt x="5052540" y="2008983"/>
                  <a:pt x="5076353" y="1950880"/>
                  <a:pt x="5098260" y="1929925"/>
                </a:cubicBezTo>
                <a:cubicBezTo>
                  <a:pt x="5136360" y="1893730"/>
                  <a:pt x="5136360" y="1894683"/>
                  <a:pt x="5108737" y="1947070"/>
                </a:cubicBezTo>
                <a:cubicBezTo>
                  <a:pt x="5092545" y="1977550"/>
                  <a:pt x="5074448" y="2040415"/>
                  <a:pt x="5067780" y="2088040"/>
                </a:cubicBezTo>
                <a:cubicBezTo>
                  <a:pt x="5059208" y="2148048"/>
                  <a:pt x="5036348" y="2188053"/>
                  <a:pt x="4993485" y="2220438"/>
                </a:cubicBezTo>
                <a:cubicBezTo>
                  <a:pt x="4938240" y="2261396"/>
                  <a:pt x="4906808" y="2266158"/>
                  <a:pt x="4702020" y="2260443"/>
                </a:cubicBezTo>
                <a:cubicBezTo>
                  <a:pt x="4524855" y="2255680"/>
                  <a:pt x="4472468" y="2260443"/>
                  <a:pt x="4470563" y="2282350"/>
                </a:cubicBezTo>
                <a:cubicBezTo>
                  <a:pt x="4469610" y="2298543"/>
                  <a:pt x="4470563" y="2357598"/>
                  <a:pt x="4472468" y="2413796"/>
                </a:cubicBezTo>
                <a:cubicBezTo>
                  <a:pt x="4474373" y="2469993"/>
                  <a:pt x="4466753" y="2521428"/>
                  <a:pt x="4455323" y="2529048"/>
                </a:cubicBezTo>
                <a:cubicBezTo>
                  <a:pt x="4445798" y="2531905"/>
                  <a:pt x="4441988" y="2492853"/>
                  <a:pt x="4447703" y="2430940"/>
                </a:cubicBezTo>
                <a:lnTo>
                  <a:pt x="4447703" y="2430940"/>
                </a:lnTo>
                <a:close/>
                <a:moveTo>
                  <a:pt x="5297333" y="2400460"/>
                </a:moveTo>
                <a:cubicBezTo>
                  <a:pt x="5301143" y="2329975"/>
                  <a:pt x="5316383" y="2261396"/>
                  <a:pt x="5332575" y="2246155"/>
                </a:cubicBezTo>
                <a:cubicBezTo>
                  <a:pt x="5356387" y="2224248"/>
                  <a:pt x="5358293" y="2228058"/>
                  <a:pt x="5344958" y="2263300"/>
                </a:cubicBezTo>
                <a:cubicBezTo>
                  <a:pt x="5335433" y="2287113"/>
                  <a:pt x="5320193" y="2356646"/>
                  <a:pt x="5309715" y="2417605"/>
                </a:cubicBezTo>
                <a:lnTo>
                  <a:pt x="5291618" y="2528096"/>
                </a:lnTo>
                <a:lnTo>
                  <a:pt x="5297333" y="2400460"/>
                </a:lnTo>
                <a:lnTo>
                  <a:pt x="5297333" y="2400460"/>
                </a:lnTo>
                <a:close/>
                <a:moveTo>
                  <a:pt x="3783810" y="1514635"/>
                </a:moveTo>
                <a:cubicBezTo>
                  <a:pt x="3829530" y="1444150"/>
                  <a:pt x="3814290" y="1281273"/>
                  <a:pt x="3749520" y="1154590"/>
                </a:cubicBezTo>
                <a:cubicBezTo>
                  <a:pt x="3696180" y="1049815"/>
                  <a:pt x="3692370" y="991713"/>
                  <a:pt x="3737138" y="954565"/>
                </a:cubicBezTo>
                <a:cubicBezTo>
                  <a:pt x="3774285" y="923133"/>
                  <a:pt x="3780000" y="939325"/>
                  <a:pt x="3750473" y="994570"/>
                </a:cubicBezTo>
                <a:cubicBezTo>
                  <a:pt x="3736185" y="1020288"/>
                  <a:pt x="3746663" y="1068865"/>
                  <a:pt x="3782857" y="1152685"/>
                </a:cubicBezTo>
                <a:cubicBezTo>
                  <a:pt x="3811432" y="1219360"/>
                  <a:pt x="3835245" y="1315563"/>
                  <a:pt x="3836198" y="1366045"/>
                </a:cubicBezTo>
                <a:cubicBezTo>
                  <a:pt x="3837150" y="1461295"/>
                  <a:pt x="3800003" y="1570833"/>
                  <a:pt x="3766665" y="1570833"/>
                </a:cubicBezTo>
                <a:cubicBezTo>
                  <a:pt x="3756188" y="1569880"/>
                  <a:pt x="3763807" y="1545115"/>
                  <a:pt x="3783810" y="1514635"/>
                </a:cubicBezTo>
                <a:lnTo>
                  <a:pt x="3783810" y="1514635"/>
                </a:lnTo>
                <a:close/>
                <a:moveTo>
                  <a:pt x="4717260" y="1482250"/>
                </a:moveTo>
                <a:cubicBezTo>
                  <a:pt x="4717260" y="1458438"/>
                  <a:pt x="4725833" y="1438435"/>
                  <a:pt x="4737263" y="1438435"/>
                </a:cubicBezTo>
                <a:cubicBezTo>
                  <a:pt x="4748693" y="1438435"/>
                  <a:pt x="4752503" y="1458438"/>
                  <a:pt x="4745835" y="1482250"/>
                </a:cubicBezTo>
                <a:cubicBezTo>
                  <a:pt x="4739168" y="1506063"/>
                  <a:pt x="4730595" y="1526065"/>
                  <a:pt x="4725833" y="1526065"/>
                </a:cubicBezTo>
                <a:cubicBezTo>
                  <a:pt x="4721070" y="1526065"/>
                  <a:pt x="4717260" y="1506063"/>
                  <a:pt x="4717260" y="1482250"/>
                </a:cubicBezTo>
                <a:close/>
                <a:moveTo>
                  <a:pt x="4894425" y="2983390"/>
                </a:moveTo>
                <a:cubicBezTo>
                  <a:pt x="4882995" y="2979580"/>
                  <a:pt x="4805843" y="3001488"/>
                  <a:pt x="4758218" y="3001488"/>
                </a:cubicBezTo>
                <a:cubicBezTo>
                  <a:pt x="4743930" y="3000536"/>
                  <a:pt x="4905855" y="2987200"/>
                  <a:pt x="4894425" y="2983390"/>
                </a:cubicBezTo>
                <a:close/>
                <a:moveTo>
                  <a:pt x="1091093" y="3230088"/>
                </a:moveTo>
                <a:cubicBezTo>
                  <a:pt x="1194915" y="3219611"/>
                  <a:pt x="1239682" y="3206275"/>
                  <a:pt x="1239682" y="3185321"/>
                </a:cubicBezTo>
                <a:cubicBezTo>
                  <a:pt x="1239682" y="3166271"/>
                  <a:pt x="1213965" y="3155793"/>
                  <a:pt x="1167293" y="3155793"/>
                </a:cubicBezTo>
                <a:cubicBezTo>
                  <a:pt x="1127287" y="3155793"/>
                  <a:pt x="1023465" y="3135790"/>
                  <a:pt x="936787" y="3111978"/>
                </a:cubicBezTo>
                <a:cubicBezTo>
                  <a:pt x="796770" y="3072925"/>
                  <a:pt x="758670" y="3071021"/>
                  <a:pt x="611985" y="3092928"/>
                </a:cubicBezTo>
                <a:cubicBezTo>
                  <a:pt x="447202" y="3117693"/>
                  <a:pt x="446250" y="3118646"/>
                  <a:pt x="485302" y="3161508"/>
                </a:cubicBezTo>
                <a:cubicBezTo>
                  <a:pt x="578647" y="3267236"/>
                  <a:pt x="641512" y="3273903"/>
                  <a:pt x="1091093" y="3230088"/>
                </a:cubicBezTo>
                <a:lnTo>
                  <a:pt x="1091093" y="3230088"/>
                </a:lnTo>
                <a:close/>
                <a:moveTo>
                  <a:pt x="1234920" y="3106263"/>
                </a:moveTo>
                <a:cubicBezTo>
                  <a:pt x="1274925" y="3066258"/>
                  <a:pt x="1266352" y="3022443"/>
                  <a:pt x="1218727" y="3022443"/>
                </a:cubicBezTo>
                <a:cubicBezTo>
                  <a:pt x="1100618" y="3022443"/>
                  <a:pt x="940597" y="2969103"/>
                  <a:pt x="881542" y="2910048"/>
                </a:cubicBezTo>
                <a:cubicBezTo>
                  <a:pt x="831060" y="2859565"/>
                  <a:pt x="798675" y="2847183"/>
                  <a:pt x="720570" y="2847183"/>
                </a:cubicBezTo>
                <a:cubicBezTo>
                  <a:pt x="616747" y="2847183"/>
                  <a:pt x="609127" y="2857661"/>
                  <a:pt x="648180" y="2944338"/>
                </a:cubicBezTo>
                <a:cubicBezTo>
                  <a:pt x="676755" y="3008155"/>
                  <a:pt x="685327" y="3011965"/>
                  <a:pt x="920595" y="3078640"/>
                </a:cubicBezTo>
                <a:cubicBezTo>
                  <a:pt x="1126335" y="3135790"/>
                  <a:pt x="1198725" y="3142458"/>
                  <a:pt x="1234920" y="3106263"/>
                </a:cubicBezTo>
                <a:lnTo>
                  <a:pt x="1234920" y="3106263"/>
                </a:lnTo>
                <a:close/>
                <a:moveTo>
                  <a:pt x="612937" y="2929098"/>
                </a:moveTo>
                <a:cubicBezTo>
                  <a:pt x="584362" y="2861471"/>
                  <a:pt x="574837" y="2856708"/>
                  <a:pt x="425295" y="2835753"/>
                </a:cubicBezTo>
                <a:cubicBezTo>
                  <a:pt x="262417" y="2812893"/>
                  <a:pt x="205267" y="2774793"/>
                  <a:pt x="205267" y="2689068"/>
                </a:cubicBezTo>
                <a:cubicBezTo>
                  <a:pt x="205267" y="2667161"/>
                  <a:pt x="175740" y="2603343"/>
                  <a:pt x="139545" y="2546193"/>
                </a:cubicBezTo>
                <a:cubicBezTo>
                  <a:pt x="103350" y="2489043"/>
                  <a:pt x="72870" y="2421415"/>
                  <a:pt x="73822" y="2396650"/>
                </a:cubicBezTo>
                <a:cubicBezTo>
                  <a:pt x="74775" y="2368075"/>
                  <a:pt x="86205" y="2382363"/>
                  <a:pt x="104302" y="2433798"/>
                </a:cubicBezTo>
                <a:cubicBezTo>
                  <a:pt x="120495" y="2479518"/>
                  <a:pt x="147165" y="2533811"/>
                  <a:pt x="163357" y="2554765"/>
                </a:cubicBezTo>
                <a:cubicBezTo>
                  <a:pt x="179550" y="2575721"/>
                  <a:pt x="193837" y="2595723"/>
                  <a:pt x="195742" y="2599533"/>
                </a:cubicBezTo>
                <a:cubicBezTo>
                  <a:pt x="197647" y="2603343"/>
                  <a:pt x="229080" y="2589055"/>
                  <a:pt x="265275" y="2568100"/>
                </a:cubicBezTo>
                <a:cubicBezTo>
                  <a:pt x="325282" y="2533811"/>
                  <a:pt x="332902" y="2516665"/>
                  <a:pt x="344332" y="2388078"/>
                </a:cubicBezTo>
                <a:cubicBezTo>
                  <a:pt x="351952" y="2309973"/>
                  <a:pt x="351952" y="2237583"/>
                  <a:pt x="346237" y="2227105"/>
                </a:cubicBezTo>
                <a:cubicBezTo>
                  <a:pt x="330045" y="2200435"/>
                  <a:pt x="227175" y="2203293"/>
                  <a:pt x="227175" y="2229963"/>
                </a:cubicBezTo>
                <a:cubicBezTo>
                  <a:pt x="227175" y="2242346"/>
                  <a:pt x="215745" y="2251871"/>
                  <a:pt x="202410" y="2251871"/>
                </a:cubicBezTo>
                <a:cubicBezTo>
                  <a:pt x="185265" y="2251871"/>
                  <a:pt x="186217" y="2241393"/>
                  <a:pt x="205267" y="2218533"/>
                </a:cubicBezTo>
                <a:cubicBezTo>
                  <a:pt x="220507" y="2200435"/>
                  <a:pt x="255750" y="2185196"/>
                  <a:pt x="283372" y="2185196"/>
                </a:cubicBezTo>
                <a:cubicBezTo>
                  <a:pt x="325282" y="2185196"/>
                  <a:pt x="335760" y="2169955"/>
                  <a:pt x="348142" y="2091850"/>
                </a:cubicBezTo>
                <a:cubicBezTo>
                  <a:pt x="382432" y="1877538"/>
                  <a:pt x="475777" y="1767048"/>
                  <a:pt x="624367" y="1767048"/>
                </a:cubicBezTo>
                <a:cubicBezTo>
                  <a:pt x="681517" y="1767048"/>
                  <a:pt x="689137" y="1759428"/>
                  <a:pt x="689137" y="1703230"/>
                </a:cubicBezTo>
                <a:cubicBezTo>
                  <a:pt x="689137" y="1625125"/>
                  <a:pt x="709140" y="1568928"/>
                  <a:pt x="735810" y="1568928"/>
                </a:cubicBezTo>
                <a:cubicBezTo>
                  <a:pt x="747240" y="1568928"/>
                  <a:pt x="746287" y="1587025"/>
                  <a:pt x="733905" y="1611790"/>
                </a:cubicBezTo>
                <a:cubicBezTo>
                  <a:pt x="686280" y="1700373"/>
                  <a:pt x="708187" y="1833723"/>
                  <a:pt x="801532" y="2025175"/>
                </a:cubicBezTo>
                <a:cubicBezTo>
                  <a:pt x="851062" y="2127093"/>
                  <a:pt x="887257" y="2214723"/>
                  <a:pt x="882495" y="2219485"/>
                </a:cubicBezTo>
                <a:cubicBezTo>
                  <a:pt x="869160" y="2232821"/>
                  <a:pt x="689137" y="1868013"/>
                  <a:pt x="689137" y="1826103"/>
                </a:cubicBezTo>
                <a:cubicBezTo>
                  <a:pt x="689137" y="1779430"/>
                  <a:pt x="600555" y="1776573"/>
                  <a:pt x="514830" y="1821340"/>
                </a:cubicBezTo>
                <a:cubicBezTo>
                  <a:pt x="398625" y="1881348"/>
                  <a:pt x="336712" y="2182338"/>
                  <a:pt x="413865" y="2317593"/>
                </a:cubicBezTo>
                <a:cubicBezTo>
                  <a:pt x="454822" y="2389030"/>
                  <a:pt x="454822" y="2429035"/>
                  <a:pt x="413865" y="2374743"/>
                </a:cubicBezTo>
                <a:cubicBezTo>
                  <a:pt x="384337" y="2336643"/>
                  <a:pt x="380527" y="2335690"/>
                  <a:pt x="368145" y="2369980"/>
                </a:cubicBezTo>
                <a:cubicBezTo>
                  <a:pt x="340522" y="2441418"/>
                  <a:pt x="375765" y="2586198"/>
                  <a:pt x="435772" y="2645253"/>
                </a:cubicBezTo>
                <a:lnTo>
                  <a:pt x="492922" y="2702403"/>
                </a:lnTo>
                <a:lnTo>
                  <a:pt x="971077" y="2696688"/>
                </a:lnTo>
                <a:lnTo>
                  <a:pt x="1449232" y="2690973"/>
                </a:lnTo>
                <a:lnTo>
                  <a:pt x="1534005" y="2606200"/>
                </a:lnTo>
                <a:cubicBezTo>
                  <a:pt x="1618777" y="2521428"/>
                  <a:pt x="1618777" y="2521428"/>
                  <a:pt x="1583535" y="2452848"/>
                </a:cubicBezTo>
                <a:cubicBezTo>
                  <a:pt x="1532100" y="2352835"/>
                  <a:pt x="1433040" y="2309021"/>
                  <a:pt x="1256827" y="2309021"/>
                </a:cubicBezTo>
                <a:cubicBezTo>
                  <a:pt x="1154910" y="2309021"/>
                  <a:pt x="1119668" y="2302353"/>
                  <a:pt x="1144432" y="2288065"/>
                </a:cubicBezTo>
                <a:cubicBezTo>
                  <a:pt x="1197772" y="2258538"/>
                  <a:pt x="1431135" y="2285208"/>
                  <a:pt x="1496857" y="2329023"/>
                </a:cubicBezTo>
                <a:cubicBezTo>
                  <a:pt x="1551150" y="2364265"/>
                  <a:pt x="1555913" y="2364265"/>
                  <a:pt x="1594013" y="2325213"/>
                </a:cubicBezTo>
                <a:cubicBezTo>
                  <a:pt x="1631160" y="2287113"/>
                  <a:pt x="1632113" y="2274730"/>
                  <a:pt x="1602585" y="2134713"/>
                </a:cubicBezTo>
                <a:cubicBezTo>
                  <a:pt x="1585440" y="2052798"/>
                  <a:pt x="1567343" y="1943260"/>
                  <a:pt x="1562580" y="1892778"/>
                </a:cubicBezTo>
                <a:cubicBezTo>
                  <a:pt x="1557818" y="1842295"/>
                  <a:pt x="1546388" y="1780383"/>
                  <a:pt x="1536863" y="1756570"/>
                </a:cubicBezTo>
                <a:cubicBezTo>
                  <a:pt x="1527338" y="1732758"/>
                  <a:pt x="1528290" y="1719423"/>
                  <a:pt x="1537815" y="1728948"/>
                </a:cubicBezTo>
                <a:cubicBezTo>
                  <a:pt x="1547340" y="1738473"/>
                  <a:pt x="1568295" y="1734663"/>
                  <a:pt x="1583535" y="1722280"/>
                </a:cubicBezTo>
                <a:cubicBezTo>
                  <a:pt x="1606395" y="1703230"/>
                  <a:pt x="1609252" y="1722280"/>
                  <a:pt x="1599727" y="1816578"/>
                </a:cubicBezTo>
                <a:cubicBezTo>
                  <a:pt x="1588297" y="1931830"/>
                  <a:pt x="1640685" y="2264253"/>
                  <a:pt x="1683547" y="2346168"/>
                </a:cubicBezTo>
                <a:cubicBezTo>
                  <a:pt x="1694977" y="2368075"/>
                  <a:pt x="1729268" y="2384268"/>
                  <a:pt x="1763557" y="2385221"/>
                </a:cubicBezTo>
                <a:cubicBezTo>
                  <a:pt x="1809277" y="2385221"/>
                  <a:pt x="1862618" y="2344263"/>
                  <a:pt x="1994063" y="2207103"/>
                </a:cubicBezTo>
                <a:cubicBezTo>
                  <a:pt x="2188373" y="2004220"/>
                  <a:pt x="2197898" y="1969930"/>
                  <a:pt x="2111220" y="1789908"/>
                </a:cubicBezTo>
                <a:cubicBezTo>
                  <a:pt x="2068357" y="1701325"/>
                  <a:pt x="2061690" y="1665130"/>
                  <a:pt x="2077882" y="1610838"/>
                </a:cubicBezTo>
                <a:cubicBezTo>
                  <a:pt x="2101695" y="1527018"/>
                  <a:pt x="2159798" y="1460343"/>
                  <a:pt x="2206470" y="1462248"/>
                </a:cubicBezTo>
                <a:cubicBezTo>
                  <a:pt x="2231235" y="1463200"/>
                  <a:pt x="2227425" y="1470820"/>
                  <a:pt x="2194088" y="1487013"/>
                </a:cubicBezTo>
                <a:cubicBezTo>
                  <a:pt x="2110268" y="1527018"/>
                  <a:pt x="2087407" y="1620363"/>
                  <a:pt x="2131223" y="1741330"/>
                </a:cubicBezTo>
                <a:cubicBezTo>
                  <a:pt x="2152178" y="1798480"/>
                  <a:pt x="2174085" y="1882300"/>
                  <a:pt x="2179800" y="1926115"/>
                </a:cubicBezTo>
                <a:cubicBezTo>
                  <a:pt x="2187420" y="1984218"/>
                  <a:pt x="2203613" y="2009935"/>
                  <a:pt x="2236950" y="2018508"/>
                </a:cubicBezTo>
                <a:cubicBezTo>
                  <a:pt x="2299815" y="2034700"/>
                  <a:pt x="2316007" y="2001363"/>
                  <a:pt x="2315055" y="1853725"/>
                </a:cubicBezTo>
                <a:cubicBezTo>
                  <a:pt x="2315055" y="1768953"/>
                  <a:pt x="2339820" y="1649890"/>
                  <a:pt x="2393160" y="1485108"/>
                </a:cubicBezTo>
                <a:cubicBezTo>
                  <a:pt x="2461740" y="1272700"/>
                  <a:pt x="2472217" y="1213645"/>
                  <a:pt x="2472217" y="1023145"/>
                </a:cubicBezTo>
                <a:cubicBezTo>
                  <a:pt x="2472217" y="783115"/>
                  <a:pt x="2499840" y="673578"/>
                  <a:pt x="2635095" y="371635"/>
                </a:cubicBezTo>
                <a:cubicBezTo>
                  <a:pt x="2678910" y="274480"/>
                  <a:pt x="2714153" y="173515"/>
                  <a:pt x="2714153" y="146845"/>
                </a:cubicBezTo>
                <a:cubicBezTo>
                  <a:pt x="2714153" y="70645"/>
                  <a:pt x="2634142" y="29688"/>
                  <a:pt x="2483648" y="30640"/>
                </a:cubicBezTo>
                <a:cubicBezTo>
                  <a:pt x="2298863" y="30640"/>
                  <a:pt x="2273145" y="51595"/>
                  <a:pt x="2347440" y="140178"/>
                </a:cubicBezTo>
                <a:cubicBezTo>
                  <a:pt x="2379825" y="178278"/>
                  <a:pt x="2406495" y="216378"/>
                  <a:pt x="2406495" y="224950"/>
                </a:cubicBezTo>
                <a:cubicBezTo>
                  <a:pt x="2406495" y="248763"/>
                  <a:pt x="2316960" y="408783"/>
                  <a:pt x="2286480" y="439263"/>
                </a:cubicBezTo>
                <a:cubicBezTo>
                  <a:pt x="2271240" y="454503"/>
                  <a:pt x="2253143" y="543085"/>
                  <a:pt x="2245523" y="637383"/>
                </a:cubicBezTo>
                <a:cubicBezTo>
                  <a:pt x="2228378" y="865983"/>
                  <a:pt x="2148368" y="1021240"/>
                  <a:pt x="1915957" y="1276510"/>
                </a:cubicBezTo>
                <a:cubicBezTo>
                  <a:pt x="1640685" y="1579405"/>
                  <a:pt x="1653068" y="1561308"/>
                  <a:pt x="1701645" y="1605123"/>
                </a:cubicBezTo>
                <a:cubicBezTo>
                  <a:pt x="1724505" y="1626078"/>
                  <a:pt x="1754985" y="1678465"/>
                  <a:pt x="1768320" y="1722280"/>
                </a:cubicBezTo>
                <a:cubicBezTo>
                  <a:pt x="1781655" y="1766095"/>
                  <a:pt x="1813088" y="1836580"/>
                  <a:pt x="1836900" y="1879443"/>
                </a:cubicBezTo>
                <a:lnTo>
                  <a:pt x="1879763" y="1956595"/>
                </a:lnTo>
                <a:lnTo>
                  <a:pt x="1831185" y="1897540"/>
                </a:lnTo>
                <a:cubicBezTo>
                  <a:pt x="1804515" y="1865155"/>
                  <a:pt x="1761652" y="1786098"/>
                  <a:pt x="1735935" y="1721328"/>
                </a:cubicBezTo>
                <a:cubicBezTo>
                  <a:pt x="1694977" y="1617505"/>
                  <a:pt x="1678785" y="1600360"/>
                  <a:pt x="1594965" y="1571785"/>
                </a:cubicBezTo>
                <a:cubicBezTo>
                  <a:pt x="1464472" y="1527018"/>
                  <a:pt x="1433040" y="1552735"/>
                  <a:pt x="1400655" y="1729900"/>
                </a:cubicBezTo>
                <a:cubicBezTo>
                  <a:pt x="1356840" y="1967073"/>
                  <a:pt x="1303500" y="2041368"/>
                  <a:pt x="1122525" y="2118521"/>
                </a:cubicBezTo>
                <a:cubicBezTo>
                  <a:pt x="972030" y="2183290"/>
                  <a:pt x="885352" y="2347121"/>
                  <a:pt x="949170" y="2447133"/>
                </a:cubicBezTo>
                <a:cubicBezTo>
                  <a:pt x="959647" y="2464278"/>
                  <a:pt x="1036800" y="2484280"/>
                  <a:pt x="1130145" y="2495711"/>
                </a:cubicBezTo>
                <a:lnTo>
                  <a:pt x="1293022" y="2514761"/>
                </a:lnTo>
                <a:lnTo>
                  <a:pt x="1128240" y="2508093"/>
                </a:lnTo>
                <a:cubicBezTo>
                  <a:pt x="932977" y="2500473"/>
                  <a:pt x="728190" y="2432846"/>
                  <a:pt x="640560" y="2349025"/>
                </a:cubicBezTo>
                <a:cubicBezTo>
                  <a:pt x="606270" y="2316640"/>
                  <a:pt x="583410" y="2285208"/>
                  <a:pt x="590077" y="2278540"/>
                </a:cubicBezTo>
                <a:cubicBezTo>
                  <a:pt x="596745" y="2271873"/>
                  <a:pt x="628177" y="2293780"/>
                  <a:pt x="661515" y="2325213"/>
                </a:cubicBezTo>
                <a:cubicBezTo>
                  <a:pt x="694852" y="2356646"/>
                  <a:pt x="764385" y="2398555"/>
                  <a:pt x="815820" y="2415700"/>
                </a:cubicBezTo>
                <a:lnTo>
                  <a:pt x="909165" y="2449038"/>
                </a:lnTo>
                <a:lnTo>
                  <a:pt x="909165" y="2367123"/>
                </a:lnTo>
                <a:cubicBezTo>
                  <a:pt x="909165" y="2258538"/>
                  <a:pt x="980602" y="2147096"/>
                  <a:pt x="1075852" y="2107090"/>
                </a:cubicBezTo>
                <a:lnTo>
                  <a:pt x="1153957" y="2074705"/>
                </a:lnTo>
                <a:lnTo>
                  <a:pt x="1054897" y="1965168"/>
                </a:lnTo>
                <a:cubicBezTo>
                  <a:pt x="961552" y="1861345"/>
                  <a:pt x="889162" y="1714660"/>
                  <a:pt x="917737" y="1687038"/>
                </a:cubicBezTo>
                <a:cubicBezTo>
                  <a:pt x="924405" y="1680370"/>
                  <a:pt x="936787" y="1692753"/>
                  <a:pt x="943455" y="1715613"/>
                </a:cubicBezTo>
                <a:cubicBezTo>
                  <a:pt x="977745" y="1821340"/>
                  <a:pt x="998700" y="1856583"/>
                  <a:pt x="1030132" y="1856583"/>
                </a:cubicBezTo>
                <a:cubicBezTo>
                  <a:pt x="1089187" y="1856583"/>
                  <a:pt x="1169197" y="1790860"/>
                  <a:pt x="1224443" y="1694658"/>
                </a:cubicBezTo>
                <a:cubicBezTo>
                  <a:pt x="1253970" y="1644175"/>
                  <a:pt x="1306357" y="1578453"/>
                  <a:pt x="1339695" y="1547973"/>
                </a:cubicBezTo>
                <a:lnTo>
                  <a:pt x="1400655" y="1492728"/>
                </a:lnTo>
                <a:lnTo>
                  <a:pt x="1333980" y="1580358"/>
                </a:lnTo>
                <a:cubicBezTo>
                  <a:pt x="1297785" y="1628935"/>
                  <a:pt x="1245397" y="1705135"/>
                  <a:pt x="1218727" y="1749903"/>
                </a:cubicBezTo>
                <a:cubicBezTo>
                  <a:pt x="1192057" y="1794670"/>
                  <a:pt x="1140622" y="1844200"/>
                  <a:pt x="1104427" y="1859440"/>
                </a:cubicBezTo>
                <a:cubicBezTo>
                  <a:pt x="1068232" y="1874680"/>
                  <a:pt x="1039657" y="1895635"/>
                  <a:pt x="1039657" y="1904208"/>
                </a:cubicBezTo>
                <a:cubicBezTo>
                  <a:pt x="1039657" y="1912780"/>
                  <a:pt x="1069185" y="1952785"/>
                  <a:pt x="1104427" y="1992790"/>
                </a:cubicBezTo>
                <a:cubicBezTo>
                  <a:pt x="1157768" y="2051845"/>
                  <a:pt x="1175865" y="2060418"/>
                  <a:pt x="1209202" y="2040415"/>
                </a:cubicBezTo>
                <a:cubicBezTo>
                  <a:pt x="1272068" y="2002315"/>
                  <a:pt x="1345410" y="1880395"/>
                  <a:pt x="1358745" y="1792765"/>
                </a:cubicBezTo>
                <a:cubicBezTo>
                  <a:pt x="1365413" y="1748950"/>
                  <a:pt x="1382557" y="1672750"/>
                  <a:pt x="1397797" y="1625125"/>
                </a:cubicBezTo>
                <a:cubicBezTo>
                  <a:pt x="1419705" y="1552735"/>
                  <a:pt x="1435897" y="1535590"/>
                  <a:pt x="1488285" y="1529875"/>
                </a:cubicBezTo>
                <a:lnTo>
                  <a:pt x="1551150" y="1522255"/>
                </a:lnTo>
                <a:lnTo>
                  <a:pt x="1537815" y="1375570"/>
                </a:lnTo>
                <a:cubicBezTo>
                  <a:pt x="1498763" y="940278"/>
                  <a:pt x="1497810" y="831693"/>
                  <a:pt x="1530195" y="740253"/>
                </a:cubicBezTo>
                <a:cubicBezTo>
                  <a:pt x="1553055" y="674530"/>
                  <a:pt x="1555913" y="645003"/>
                  <a:pt x="1537815" y="638335"/>
                </a:cubicBezTo>
                <a:cubicBezTo>
                  <a:pt x="1524480" y="633573"/>
                  <a:pt x="1520670" y="621190"/>
                  <a:pt x="1530195" y="611665"/>
                </a:cubicBezTo>
                <a:cubicBezTo>
                  <a:pt x="1539720" y="602140"/>
                  <a:pt x="1557818" y="604045"/>
                  <a:pt x="1570200" y="617380"/>
                </a:cubicBezTo>
                <a:cubicBezTo>
                  <a:pt x="1586393" y="633573"/>
                  <a:pt x="1583535" y="670720"/>
                  <a:pt x="1558770" y="743110"/>
                </a:cubicBezTo>
                <a:cubicBezTo>
                  <a:pt x="1514955" y="873603"/>
                  <a:pt x="1514955" y="947898"/>
                  <a:pt x="1560675" y="1278415"/>
                </a:cubicBezTo>
                <a:cubicBezTo>
                  <a:pt x="1599727" y="1563213"/>
                  <a:pt x="1617825" y="1592740"/>
                  <a:pt x="1693072" y="1495585"/>
                </a:cubicBezTo>
                <a:cubicBezTo>
                  <a:pt x="1714980" y="1467010"/>
                  <a:pt x="1810230" y="1356520"/>
                  <a:pt x="1903575" y="1250793"/>
                </a:cubicBezTo>
                <a:cubicBezTo>
                  <a:pt x="2121698" y="1005048"/>
                  <a:pt x="2198850" y="846933"/>
                  <a:pt x="2214090" y="617380"/>
                </a:cubicBezTo>
                <a:cubicBezTo>
                  <a:pt x="2227425" y="417355"/>
                  <a:pt x="2271240" y="433548"/>
                  <a:pt x="1838805" y="477363"/>
                </a:cubicBezTo>
                <a:cubicBezTo>
                  <a:pt x="1506382" y="510700"/>
                  <a:pt x="1449232" y="536418"/>
                  <a:pt x="1350172" y="692628"/>
                </a:cubicBezTo>
                <a:cubicBezTo>
                  <a:pt x="1291118" y="785973"/>
                  <a:pt x="1207297" y="858363"/>
                  <a:pt x="778672" y="1184118"/>
                </a:cubicBezTo>
                <a:cubicBezTo>
                  <a:pt x="611985" y="1310800"/>
                  <a:pt x="545310" y="1400335"/>
                  <a:pt x="525307" y="1520350"/>
                </a:cubicBezTo>
                <a:cubicBezTo>
                  <a:pt x="509115" y="1621315"/>
                  <a:pt x="444345" y="1710850"/>
                  <a:pt x="353857" y="1757523"/>
                </a:cubicBezTo>
                <a:cubicBezTo>
                  <a:pt x="317662" y="1775620"/>
                  <a:pt x="269085" y="1823245"/>
                  <a:pt x="246225" y="1861345"/>
                </a:cubicBezTo>
                <a:cubicBezTo>
                  <a:pt x="218602" y="1906113"/>
                  <a:pt x="203362" y="1918495"/>
                  <a:pt x="203362" y="1894683"/>
                </a:cubicBezTo>
                <a:cubicBezTo>
                  <a:pt x="203362" y="1874680"/>
                  <a:pt x="233842" y="1829913"/>
                  <a:pt x="271942" y="1795623"/>
                </a:cubicBezTo>
                <a:cubicBezTo>
                  <a:pt x="471967" y="1613695"/>
                  <a:pt x="486255" y="1596550"/>
                  <a:pt x="501495" y="1511778"/>
                </a:cubicBezTo>
                <a:cubicBezTo>
                  <a:pt x="525307" y="1378428"/>
                  <a:pt x="593887" y="1291750"/>
                  <a:pt x="809152" y="1126968"/>
                </a:cubicBezTo>
                <a:cubicBezTo>
                  <a:pt x="917737" y="1043148"/>
                  <a:pt x="1056802" y="936468"/>
                  <a:pt x="1116810" y="889795"/>
                </a:cubicBezTo>
                <a:cubicBezTo>
                  <a:pt x="1176818" y="843123"/>
                  <a:pt x="1272068" y="745968"/>
                  <a:pt x="1327313" y="674530"/>
                </a:cubicBezTo>
                <a:cubicBezTo>
                  <a:pt x="1467330" y="493555"/>
                  <a:pt x="1527338" y="470695"/>
                  <a:pt x="1915957" y="443073"/>
                </a:cubicBezTo>
                <a:cubicBezTo>
                  <a:pt x="2233140" y="421165"/>
                  <a:pt x="2239807" y="419260"/>
                  <a:pt x="2299815" y="355443"/>
                </a:cubicBezTo>
                <a:cubicBezTo>
                  <a:pt x="2472217" y="170658"/>
                  <a:pt x="2250285" y="32545"/>
                  <a:pt x="2018827" y="179230"/>
                </a:cubicBezTo>
                <a:cubicBezTo>
                  <a:pt x="1963582" y="214473"/>
                  <a:pt x="1792132" y="294483"/>
                  <a:pt x="1638780" y="355443"/>
                </a:cubicBezTo>
                <a:cubicBezTo>
                  <a:pt x="1485427" y="416403"/>
                  <a:pt x="1322550" y="489745"/>
                  <a:pt x="1277782" y="516415"/>
                </a:cubicBezTo>
                <a:cubicBezTo>
                  <a:pt x="1233015" y="543085"/>
                  <a:pt x="1141575" y="597378"/>
                  <a:pt x="1074900" y="636430"/>
                </a:cubicBezTo>
                <a:cubicBezTo>
                  <a:pt x="1008225" y="675483"/>
                  <a:pt x="936787" y="738348"/>
                  <a:pt x="915832" y="769780"/>
                </a:cubicBezTo>
                <a:cubicBezTo>
                  <a:pt x="894877" y="801213"/>
                  <a:pt x="787245" y="895510"/>
                  <a:pt x="675802" y="976473"/>
                </a:cubicBezTo>
                <a:cubicBezTo>
                  <a:pt x="473872" y="1126015"/>
                  <a:pt x="397672" y="1215550"/>
                  <a:pt x="368145" y="1338423"/>
                </a:cubicBezTo>
                <a:cubicBezTo>
                  <a:pt x="359572" y="1374618"/>
                  <a:pt x="333855" y="1430815"/>
                  <a:pt x="310995" y="1463200"/>
                </a:cubicBezTo>
                <a:cubicBezTo>
                  <a:pt x="261465" y="1534638"/>
                  <a:pt x="149070" y="1779430"/>
                  <a:pt x="90015" y="1944213"/>
                </a:cubicBezTo>
                <a:cubicBezTo>
                  <a:pt x="27150" y="2121378"/>
                  <a:pt x="12862" y="2405223"/>
                  <a:pt x="58582" y="2582388"/>
                </a:cubicBezTo>
                <a:cubicBezTo>
                  <a:pt x="130020" y="2861471"/>
                  <a:pt x="286230" y="2991011"/>
                  <a:pt x="560550" y="2998630"/>
                </a:cubicBezTo>
                <a:lnTo>
                  <a:pt x="642465" y="3000536"/>
                </a:lnTo>
                <a:lnTo>
                  <a:pt x="612937" y="2929098"/>
                </a:lnTo>
                <a:lnTo>
                  <a:pt x="612937" y="2929098"/>
                </a:lnTo>
                <a:close/>
                <a:moveTo>
                  <a:pt x="1965488" y="1623220"/>
                </a:moveTo>
                <a:cubicBezTo>
                  <a:pt x="1931197" y="1604170"/>
                  <a:pt x="1923577" y="1592740"/>
                  <a:pt x="1944532" y="1592740"/>
                </a:cubicBezTo>
                <a:cubicBezTo>
                  <a:pt x="1963582" y="1592740"/>
                  <a:pt x="1997872" y="1607028"/>
                  <a:pt x="2021685" y="1625125"/>
                </a:cubicBezTo>
                <a:cubicBezTo>
                  <a:pt x="2075025" y="1665130"/>
                  <a:pt x="2038830" y="1664178"/>
                  <a:pt x="1965488" y="1623220"/>
                </a:cubicBezTo>
                <a:lnTo>
                  <a:pt x="1965488" y="1623220"/>
                </a:lnTo>
                <a:close/>
                <a:moveTo>
                  <a:pt x="1075852" y="1331755"/>
                </a:moveTo>
                <a:cubicBezTo>
                  <a:pt x="1056802" y="1294608"/>
                  <a:pt x="1042515" y="1237458"/>
                  <a:pt x="1043467" y="1203168"/>
                </a:cubicBezTo>
                <a:lnTo>
                  <a:pt x="1045372" y="1141255"/>
                </a:lnTo>
                <a:lnTo>
                  <a:pt x="1061565" y="1206978"/>
                </a:lnTo>
                <a:cubicBezTo>
                  <a:pt x="1070137" y="1243173"/>
                  <a:pt x="1090140" y="1296513"/>
                  <a:pt x="1105380" y="1324135"/>
                </a:cubicBezTo>
                <a:cubicBezTo>
                  <a:pt x="1120620" y="1351758"/>
                  <a:pt x="1128240" y="1380333"/>
                  <a:pt x="1121572" y="1387000"/>
                </a:cubicBezTo>
                <a:cubicBezTo>
                  <a:pt x="1114905" y="1393668"/>
                  <a:pt x="1094902" y="1367950"/>
                  <a:pt x="1075852" y="1331755"/>
                </a:cubicBezTo>
                <a:lnTo>
                  <a:pt x="1075852" y="1331755"/>
                </a:lnTo>
                <a:close/>
                <a:moveTo>
                  <a:pt x="1825470" y="1160305"/>
                </a:moveTo>
                <a:cubicBezTo>
                  <a:pt x="1802610" y="1038385"/>
                  <a:pt x="1839757" y="904083"/>
                  <a:pt x="1936913" y="761208"/>
                </a:cubicBezTo>
                <a:cubicBezTo>
                  <a:pt x="1979775" y="697390"/>
                  <a:pt x="2019780" y="649765"/>
                  <a:pt x="2025495" y="655480"/>
                </a:cubicBezTo>
                <a:cubicBezTo>
                  <a:pt x="2031210" y="661195"/>
                  <a:pt x="2011207" y="698343"/>
                  <a:pt x="1980727" y="738348"/>
                </a:cubicBezTo>
                <a:cubicBezTo>
                  <a:pt x="1887382" y="863125"/>
                  <a:pt x="1868332" y="916465"/>
                  <a:pt x="1854997" y="1086010"/>
                </a:cubicBezTo>
                <a:cubicBezTo>
                  <a:pt x="1843568" y="1243173"/>
                  <a:pt x="1842615" y="1246983"/>
                  <a:pt x="1825470" y="1160305"/>
                </a:cubicBezTo>
                <a:lnTo>
                  <a:pt x="1825470" y="1160305"/>
                </a:lnTo>
                <a:close/>
                <a:moveTo>
                  <a:pt x="1293022" y="2937671"/>
                </a:moveTo>
                <a:cubicBezTo>
                  <a:pt x="1311120" y="2902428"/>
                  <a:pt x="1319693" y="2868138"/>
                  <a:pt x="1312072" y="2860518"/>
                </a:cubicBezTo>
                <a:cubicBezTo>
                  <a:pt x="1304452" y="2852898"/>
                  <a:pt x="1199677" y="2847183"/>
                  <a:pt x="1078710" y="2847183"/>
                </a:cubicBezTo>
                <a:cubicBezTo>
                  <a:pt x="883447" y="2847183"/>
                  <a:pt x="862492" y="2850993"/>
                  <a:pt x="888210" y="2881473"/>
                </a:cubicBezTo>
                <a:cubicBezTo>
                  <a:pt x="930120" y="2931955"/>
                  <a:pt x="996795" y="2964340"/>
                  <a:pt x="1095855" y="2980533"/>
                </a:cubicBezTo>
                <a:cubicBezTo>
                  <a:pt x="1246350" y="3006250"/>
                  <a:pt x="1258732" y="3003393"/>
                  <a:pt x="1293022" y="2937671"/>
                </a:cubicBezTo>
                <a:lnTo>
                  <a:pt x="1293022" y="2937671"/>
                </a:lnTo>
                <a:close/>
                <a:moveTo>
                  <a:pt x="1374938" y="2774793"/>
                </a:moveTo>
                <a:cubicBezTo>
                  <a:pt x="1406370" y="2716690"/>
                  <a:pt x="1352077" y="2706213"/>
                  <a:pt x="1133955" y="2728121"/>
                </a:cubicBezTo>
                <a:cubicBezTo>
                  <a:pt x="1029180" y="2738598"/>
                  <a:pt x="852015" y="2745265"/>
                  <a:pt x="740572" y="2743361"/>
                </a:cubicBezTo>
                <a:cubicBezTo>
                  <a:pt x="516735" y="2738598"/>
                  <a:pt x="417675" y="2703355"/>
                  <a:pt x="376717" y="2614773"/>
                </a:cubicBezTo>
                <a:cubicBezTo>
                  <a:pt x="347190" y="2549050"/>
                  <a:pt x="328140" y="2547146"/>
                  <a:pt x="270037" y="2606200"/>
                </a:cubicBezTo>
                <a:cubicBezTo>
                  <a:pt x="238605" y="2637633"/>
                  <a:pt x="229080" y="2666208"/>
                  <a:pt x="239557" y="2699546"/>
                </a:cubicBezTo>
                <a:cubicBezTo>
                  <a:pt x="274800" y="2814798"/>
                  <a:pt x="295755" y="2818608"/>
                  <a:pt x="938692" y="2815750"/>
                </a:cubicBezTo>
                <a:cubicBezTo>
                  <a:pt x="1312072" y="2813846"/>
                  <a:pt x="1355888" y="2810036"/>
                  <a:pt x="1374938" y="2774793"/>
                </a:cubicBezTo>
                <a:lnTo>
                  <a:pt x="1374938" y="2774793"/>
                </a:lnTo>
                <a:close/>
                <a:moveTo>
                  <a:pt x="1743555" y="2410938"/>
                </a:moveTo>
                <a:cubicBezTo>
                  <a:pt x="1726410" y="2405223"/>
                  <a:pt x="1694977" y="2386173"/>
                  <a:pt x="1674022" y="2368075"/>
                </a:cubicBezTo>
                <a:cubicBezTo>
                  <a:pt x="1644495" y="2342358"/>
                  <a:pt x="1629255" y="2340453"/>
                  <a:pt x="1604490" y="2361408"/>
                </a:cubicBezTo>
                <a:cubicBezTo>
                  <a:pt x="1576868" y="2384268"/>
                  <a:pt x="1577820" y="2395698"/>
                  <a:pt x="1609252" y="2450943"/>
                </a:cubicBezTo>
                <a:lnTo>
                  <a:pt x="1645447" y="2513808"/>
                </a:lnTo>
                <a:lnTo>
                  <a:pt x="1710218" y="2467136"/>
                </a:lnTo>
                <a:cubicBezTo>
                  <a:pt x="1755938" y="2433798"/>
                  <a:pt x="1765463" y="2417605"/>
                  <a:pt x="1743555" y="2410938"/>
                </a:cubicBezTo>
                <a:lnTo>
                  <a:pt x="1743555" y="2410938"/>
                </a:lnTo>
                <a:close/>
                <a:moveTo>
                  <a:pt x="5521170" y="2042320"/>
                </a:moveTo>
                <a:cubicBezTo>
                  <a:pt x="5509740" y="1980408"/>
                  <a:pt x="5449733" y="1838485"/>
                  <a:pt x="5296380" y="1512730"/>
                </a:cubicBezTo>
                <a:cubicBezTo>
                  <a:pt x="5278283" y="1474630"/>
                  <a:pt x="5239230" y="1432720"/>
                  <a:pt x="5208750" y="1419385"/>
                </a:cubicBezTo>
                <a:cubicBezTo>
                  <a:pt x="5157315" y="1395573"/>
                  <a:pt x="5154458" y="1397478"/>
                  <a:pt x="5167793" y="1441293"/>
                </a:cubicBezTo>
                <a:cubicBezTo>
                  <a:pt x="5177318" y="1469868"/>
                  <a:pt x="5174460" y="1483203"/>
                  <a:pt x="5161125" y="1474630"/>
                </a:cubicBezTo>
                <a:cubicBezTo>
                  <a:pt x="5148743" y="1467010"/>
                  <a:pt x="5127787" y="1413670"/>
                  <a:pt x="5113500" y="1356520"/>
                </a:cubicBezTo>
                <a:cubicBezTo>
                  <a:pt x="5060160" y="1144113"/>
                  <a:pt x="4926810" y="1020288"/>
                  <a:pt x="4716308" y="986950"/>
                </a:cubicBezTo>
                <a:cubicBezTo>
                  <a:pt x="4662015" y="978378"/>
                  <a:pt x="4602008" y="962185"/>
                  <a:pt x="4583910" y="950755"/>
                </a:cubicBezTo>
                <a:cubicBezTo>
                  <a:pt x="4551525" y="930753"/>
                  <a:pt x="4590578" y="934563"/>
                  <a:pt x="4762028" y="966948"/>
                </a:cubicBezTo>
                <a:lnTo>
                  <a:pt x="4829655" y="980283"/>
                </a:lnTo>
                <a:lnTo>
                  <a:pt x="4795365" y="913608"/>
                </a:lnTo>
                <a:cubicBezTo>
                  <a:pt x="4737263" y="800260"/>
                  <a:pt x="4637250" y="746920"/>
                  <a:pt x="4469610" y="737395"/>
                </a:cubicBezTo>
                <a:cubicBezTo>
                  <a:pt x="4303875" y="727870"/>
                  <a:pt x="4263870" y="689770"/>
                  <a:pt x="4419128" y="689770"/>
                </a:cubicBezTo>
                <a:cubicBezTo>
                  <a:pt x="4473420" y="689770"/>
                  <a:pt x="4518188" y="680245"/>
                  <a:pt x="4518188" y="669768"/>
                </a:cubicBezTo>
                <a:cubicBezTo>
                  <a:pt x="4518188" y="616428"/>
                  <a:pt x="4400078" y="514510"/>
                  <a:pt x="4323878" y="502128"/>
                </a:cubicBezTo>
                <a:cubicBezTo>
                  <a:pt x="4166715" y="475458"/>
                  <a:pt x="4102898" y="444978"/>
                  <a:pt x="3980025" y="337345"/>
                </a:cubicBezTo>
                <a:cubicBezTo>
                  <a:pt x="3890490" y="259240"/>
                  <a:pt x="3837150" y="227808"/>
                  <a:pt x="3789525" y="227808"/>
                </a:cubicBezTo>
                <a:cubicBezTo>
                  <a:pt x="3693323" y="227808"/>
                  <a:pt x="3586642" y="279243"/>
                  <a:pt x="3531398" y="351633"/>
                </a:cubicBezTo>
                <a:cubicBezTo>
                  <a:pt x="3504728" y="386875"/>
                  <a:pt x="3439005" y="470695"/>
                  <a:pt x="3385665" y="539275"/>
                </a:cubicBezTo>
                <a:lnTo>
                  <a:pt x="3288510" y="664053"/>
                </a:lnTo>
                <a:lnTo>
                  <a:pt x="3424717" y="747873"/>
                </a:lnTo>
                <a:cubicBezTo>
                  <a:pt x="3554257" y="827883"/>
                  <a:pt x="3572355" y="832645"/>
                  <a:pt x="3791430" y="845028"/>
                </a:cubicBezTo>
                <a:cubicBezTo>
                  <a:pt x="4038128" y="858363"/>
                  <a:pt x="4156238" y="897415"/>
                  <a:pt x="4226723" y="986950"/>
                </a:cubicBezTo>
                <a:cubicBezTo>
                  <a:pt x="4248630" y="1015525"/>
                  <a:pt x="4301018" y="1041243"/>
                  <a:pt x="4350548" y="1049815"/>
                </a:cubicBezTo>
                <a:cubicBezTo>
                  <a:pt x="4529618" y="1078390"/>
                  <a:pt x="5006820" y="1421290"/>
                  <a:pt x="5037300" y="1543210"/>
                </a:cubicBezTo>
                <a:cubicBezTo>
                  <a:pt x="5045873" y="1577500"/>
                  <a:pt x="5065875" y="1593693"/>
                  <a:pt x="5099212" y="1593693"/>
                </a:cubicBezTo>
                <a:cubicBezTo>
                  <a:pt x="5179223" y="1593693"/>
                  <a:pt x="5371628" y="1782288"/>
                  <a:pt x="5400203" y="1888015"/>
                </a:cubicBezTo>
                <a:cubicBezTo>
                  <a:pt x="5439255" y="2033748"/>
                  <a:pt x="5490690" y="2143285"/>
                  <a:pt x="5512598" y="2129950"/>
                </a:cubicBezTo>
                <a:cubicBezTo>
                  <a:pt x="5525933" y="2121378"/>
                  <a:pt x="5528790" y="2082325"/>
                  <a:pt x="5521170" y="2042320"/>
                </a:cubicBezTo>
                <a:lnTo>
                  <a:pt x="5521170" y="2042320"/>
                </a:lnTo>
                <a:close/>
                <a:moveTo>
                  <a:pt x="3828578" y="512605"/>
                </a:moveTo>
                <a:cubicBezTo>
                  <a:pt x="3721898" y="503080"/>
                  <a:pt x="3627600" y="488793"/>
                  <a:pt x="3619028" y="480220"/>
                </a:cubicBezTo>
                <a:cubicBezTo>
                  <a:pt x="3593310" y="452598"/>
                  <a:pt x="4010505" y="482125"/>
                  <a:pt x="4038128" y="509748"/>
                </a:cubicBezTo>
                <a:cubicBezTo>
                  <a:pt x="4052415" y="524035"/>
                  <a:pt x="4055273" y="534513"/>
                  <a:pt x="4043842" y="532608"/>
                </a:cubicBezTo>
                <a:cubicBezTo>
                  <a:pt x="4032413" y="530703"/>
                  <a:pt x="3936210" y="522130"/>
                  <a:pt x="3828578" y="512605"/>
                </a:cubicBezTo>
                <a:lnTo>
                  <a:pt x="3828578" y="512605"/>
                </a:lnTo>
                <a:close/>
              </a:path>
            </a:pathLst>
          </a:custGeom>
          <a:solidFill>
            <a:schemeClr val="accent1">
              <a:lumMod val="60000"/>
              <a:lumOff val="40000"/>
            </a:schemeClr>
          </a:solidFill>
          <a:ln w="9525" cap="flat">
            <a:solidFill>
              <a:schemeClr val="accent2">
                <a:lumMod val="40000"/>
                <a:lumOff val="60000"/>
              </a:schemeClr>
            </a:solidFill>
            <a:prstDash val="solid"/>
            <a:miter/>
          </a:ln>
        </p:spPr>
        <p:txBody>
          <a:bodyPr rtlCol="0" anchor="ctr"/>
          <a:lstStyle/>
          <a:p>
            <a:endParaRPr lang="en-US"/>
          </a:p>
        </p:txBody>
      </p:sp>
      <p:sp>
        <p:nvSpPr>
          <p:cNvPr id="2" name="Text Placeholder 1"/>
          <p:cNvSpPr>
            <a:spLocks noGrp="1"/>
          </p:cNvSpPr>
          <p:nvPr>
            <p:ph type="body" sz="quarter" idx="10"/>
          </p:nvPr>
        </p:nvSpPr>
        <p:spPr>
          <a:xfrm>
            <a:off x="323532" y="662367"/>
            <a:ext cx="11573196" cy="724247"/>
          </a:xfrm>
        </p:spPr>
        <p:txBody>
          <a:bodyPr>
            <a:normAutofit fontScale="92500" lnSpcReduction="10000"/>
          </a:bodyPr>
          <a:lstStyle/>
          <a:p>
            <a:r>
              <a:rPr lang="en-US" dirty="0" smtClean="0"/>
              <a:t>Project Roadmap</a:t>
            </a:r>
            <a:endParaRPr lang="en-US" dirty="0"/>
          </a:p>
        </p:txBody>
      </p:sp>
      <p:cxnSp>
        <p:nvCxnSpPr>
          <p:cNvPr id="29" name="Straight Connector 28">
            <a:extLst>
              <a:ext uri="{FF2B5EF4-FFF2-40B4-BE49-F238E27FC236}">
                <a16:creationId xmlns:a16="http://schemas.microsoft.com/office/drawing/2014/main" id="{9B6FDCA9-74C5-44A3-B594-BAEF423E2B46}"/>
              </a:ext>
            </a:extLst>
          </p:cNvPr>
          <p:cNvCxnSpPr>
            <a:cxnSpLocks/>
          </p:cNvCxnSpPr>
          <p:nvPr/>
        </p:nvCxnSpPr>
        <p:spPr>
          <a:xfrm flipH="1" flipV="1">
            <a:off x="323532" y="3503355"/>
            <a:ext cx="11454960" cy="26506"/>
          </a:xfrm>
          <a:prstGeom prst="line">
            <a:avLst/>
          </a:prstGeom>
          <a:ln w="19050">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382D369-C35E-460C-AC11-1EBF963625EE}"/>
              </a:ext>
            </a:extLst>
          </p:cNvPr>
          <p:cNvSpPr txBox="1"/>
          <p:nvPr/>
        </p:nvSpPr>
        <p:spPr>
          <a:xfrm>
            <a:off x="2007061" y="2392878"/>
            <a:ext cx="2020346" cy="277000"/>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Exploratory Data Analysis</a:t>
            </a:r>
            <a:endParaRPr lang="ko-KR" altLang="en-US" sz="1200" dirty="0">
              <a:solidFill>
                <a:schemeClr val="tx1">
                  <a:lumMod val="75000"/>
                  <a:lumOff val="25000"/>
                </a:schemeClr>
              </a:solidFill>
            </a:endParaRPr>
          </a:p>
        </p:txBody>
      </p:sp>
      <p:cxnSp>
        <p:nvCxnSpPr>
          <p:cNvPr id="33" name="Straight Connector 32">
            <a:extLst>
              <a:ext uri="{FF2B5EF4-FFF2-40B4-BE49-F238E27FC236}">
                <a16:creationId xmlns:a16="http://schemas.microsoft.com/office/drawing/2014/main" id="{307FF223-E7B8-492F-882B-3A8B30D74911}"/>
              </a:ext>
            </a:extLst>
          </p:cNvPr>
          <p:cNvCxnSpPr/>
          <p:nvPr/>
        </p:nvCxnSpPr>
        <p:spPr>
          <a:xfrm>
            <a:off x="5292171" y="2653395"/>
            <a:ext cx="0" cy="504057"/>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F321566-72A7-4F3E-AE8D-44A346A06D0E}"/>
              </a:ext>
            </a:extLst>
          </p:cNvPr>
          <p:cNvCxnSpPr/>
          <p:nvPr/>
        </p:nvCxnSpPr>
        <p:spPr>
          <a:xfrm>
            <a:off x="7683959" y="2669878"/>
            <a:ext cx="0" cy="504057"/>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DF18453-F53A-4EE3-8D78-859A966F0E60}"/>
              </a:ext>
            </a:extLst>
          </p:cNvPr>
          <p:cNvCxnSpPr/>
          <p:nvPr/>
        </p:nvCxnSpPr>
        <p:spPr>
          <a:xfrm>
            <a:off x="3023256" y="2658142"/>
            <a:ext cx="0" cy="504057"/>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686869-C7E9-4F3B-962E-A0BA92C40EA2}"/>
              </a:ext>
            </a:extLst>
          </p:cNvPr>
          <p:cNvCxnSpPr/>
          <p:nvPr/>
        </p:nvCxnSpPr>
        <p:spPr>
          <a:xfrm flipH="1" flipV="1">
            <a:off x="1840746" y="3880501"/>
            <a:ext cx="4142" cy="504057"/>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BC359E-9DFB-4BD8-9D05-626CB55ED4F7}"/>
              </a:ext>
            </a:extLst>
          </p:cNvPr>
          <p:cNvCxnSpPr/>
          <p:nvPr/>
        </p:nvCxnSpPr>
        <p:spPr>
          <a:xfrm flipH="1" flipV="1">
            <a:off x="4212512" y="3880502"/>
            <a:ext cx="4142" cy="504057"/>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E2A05A4-FAF0-4EEB-852B-B02825ECB9F7}"/>
              </a:ext>
            </a:extLst>
          </p:cNvPr>
          <p:cNvSpPr txBox="1"/>
          <p:nvPr/>
        </p:nvSpPr>
        <p:spPr>
          <a:xfrm>
            <a:off x="317674" y="3032665"/>
            <a:ext cx="1035252" cy="523220"/>
          </a:xfrm>
          <a:prstGeom prst="rect">
            <a:avLst/>
          </a:prstGeom>
          <a:noFill/>
        </p:spPr>
        <p:txBody>
          <a:bodyPr wrap="square" rtlCol="0" anchor="ctr">
            <a:spAutoFit/>
          </a:bodyPr>
          <a:lstStyle/>
          <a:p>
            <a:pPr algn="ctr"/>
            <a:r>
              <a:rPr lang="en-US" altLang="ko-KR" sz="2800" dirty="0">
                <a:solidFill>
                  <a:schemeClr val="tx1">
                    <a:lumMod val="75000"/>
                    <a:lumOff val="25000"/>
                  </a:schemeClr>
                </a:solidFill>
              </a:rPr>
              <a:t>Start</a:t>
            </a:r>
          </a:p>
        </p:txBody>
      </p:sp>
      <p:sp>
        <p:nvSpPr>
          <p:cNvPr id="41" name="TextBox 40">
            <a:extLst>
              <a:ext uri="{FF2B5EF4-FFF2-40B4-BE49-F238E27FC236}">
                <a16:creationId xmlns:a16="http://schemas.microsoft.com/office/drawing/2014/main" id="{FAEF298E-C1D3-4C40-8EC4-9B1632939494}"/>
              </a:ext>
            </a:extLst>
          </p:cNvPr>
          <p:cNvSpPr txBox="1"/>
          <p:nvPr/>
        </p:nvSpPr>
        <p:spPr>
          <a:xfrm>
            <a:off x="10156228" y="2248515"/>
            <a:ext cx="1184283" cy="523220"/>
          </a:xfrm>
          <a:prstGeom prst="rect">
            <a:avLst/>
          </a:prstGeom>
          <a:noFill/>
        </p:spPr>
        <p:txBody>
          <a:bodyPr wrap="square" rtlCol="0" anchor="ctr">
            <a:spAutoFit/>
          </a:bodyPr>
          <a:lstStyle/>
          <a:p>
            <a:pPr algn="ctr"/>
            <a:r>
              <a:rPr lang="en-US" altLang="ko-KR" sz="2800" dirty="0">
                <a:solidFill>
                  <a:srgbClr val="FF0000"/>
                </a:solidFill>
              </a:rPr>
              <a:t>Vision</a:t>
            </a:r>
          </a:p>
        </p:txBody>
      </p:sp>
      <p:sp>
        <p:nvSpPr>
          <p:cNvPr id="44" name="TextBox 43">
            <a:extLst>
              <a:ext uri="{FF2B5EF4-FFF2-40B4-BE49-F238E27FC236}">
                <a16:creationId xmlns:a16="http://schemas.microsoft.com/office/drawing/2014/main" id="{627875BE-1595-4FE9-A116-3C22593A4CEE}"/>
              </a:ext>
            </a:extLst>
          </p:cNvPr>
          <p:cNvSpPr txBox="1"/>
          <p:nvPr/>
        </p:nvSpPr>
        <p:spPr>
          <a:xfrm>
            <a:off x="4287672" y="2371625"/>
            <a:ext cx="2020346" cy="277000"/>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Performance Evaluation</a:t>
            </a:r>
            <a:endParaRPr lang="ko-KR" altLang="en-US" sz="1200" dirty="0">
              <a:solidFill>
                <a:schemeClr val="tx1">
                  <a:lumMod val="75000"/>
                  <a:lumOff val="25000"/>
                </a:schemeClr>
              </a:solidFill>
            </a:endParaRPr>
          </a:p>
        </p:txBody>
      </p:sp>
      <p:sp>
        <p:nvSpPr>
          <p:cNvPr id="47" name="TextBox 46">
            <a:extLst>
              <a:ext uri="{FF2B5EF4-FFF2-40B4-BE49-F238E27FC236}">
                <a16:creationId xmlns:a16="http://schemas.microsoft.com/office/drawing/2014/main" id="{7BCCD3FD-FC00-41F9-99B0-E8ADEF5058CF}"/>
              </a:ext>
            </a:extLst>
          </p:cNvPr>
          <p:cNvSpPr txBox="1"/>
          <p:nvPr/>
        </p:nvSpPr>
        <p:spPr>
          <a:xfrm>
            <a:off x="6568283" y="2225949"/>
            <a:ext cx="2231352" cy="461665"/>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Model Re-implementation and performance re-evaluation</a:t>
            </a:r>
            <a:endParaRPr lang="ko-KR" altLang="en-US" sz="1200" dirty="0">
              <a:solidFill>
                <a:schemeClr val="tx1">
                  <a:lumMod val="75000"/>
                  <a:lumOff val="25000"/>
                </a:schemeClr>
              </a:solidFill>
            </a:endParaRPr>
          </a:p>
        </p:txBody>
      </p:sp>
      <p:grpSp>
        <p:nvGrpSpPr>
          <p:cNvPr id="48" name="Group 47">
            <a:extLst>
              <a:ext uri="{FF2B5EF4-FFF2-40B4-BE49-F238E27FC236}">
                <a16:creationId xmlns:a16="http://schemas.microsoft.com/office/drawing/2014/main" id="{ECB48569-EC8B-4FFE-8114-F59A23800D47}"/>
              </a:ext>
            </a:extLst>
          </p:cNvPr>
          <p:cNvGrpSpPr/>
          <p:nvPr/>
        </p:nvGrpSpPr>
        <p:grpSpPr>
          <a:xfrm>
            <a:off x="834364" y="4502572"/>
            <a:ext cx="2027013" cy="840907"/>
            <a:chOff x="1109958" y="5132809"/>
            <a:chExt cx="1720208" cy="840907"/>
          </a:xfrm>
        </p:grpSpPr>
        <p:sp>
          <p:nvSpPr>
            <p:cNvPr id="49" name="TextBox 48">
              <a:extLst>
                <a:ext uri="{FF2B5EF4-FFF2-40B4-BE49-F238E27FC236}">
                  <a16:creationId xmlns:a16="http://schemas.microsoft.com/office/drawing/2014/main" id="{5DA49DBC-B8CD-419B-99BB-2631FC44F9A2}"/>
                </a:ext>
              </a:extLst>
            </p:cNvPr>
            <p:cNvSpPr txBox="1"/>
            <p:nvPr/>
          </p:nvSpPr>
          <p:spPr>
            <a:xfrm>
              <a:off x="1109958" y="5327385"/>
              <a:ext cx="1709468" cy="646331"/>
            </a:xfrm>
            <a:prstGeom prst="rect">
              <a:avLst/>
            </a:prstGeom>
            <a:noFill/>
          </p:spPr>
          <p:txBody>
            <a:bodyPr wrap="square" rtlCol="0">
              <a:spAutoFit/>
            </a:bodyPr>
            <a:lstStyle/>
            <a:p>
              <a:pPr algn="ctr"/>
              <a:r>
                <a:rPr lang="en-MY" sz="1200" dirty="0"/>
                <a:t>Heat Failure </a:t>
              </a:r>
              <a:r>
                <a:rPr lang="en-MY" sz="1200" dirty="0" smtClean="0"/>
                <a:t>Dataset (From UCI Machine Learning Repository)</a:t>
              </a:r>
              <a:endParaRPr lang="ko-KR" altLang="en-US" sz="1000" dirty="0">
                <a:solidFill>
                  <a:schemeClr val="tx1">
                    <a:lumMod val="75000"/>
                    <a:lumOff val="25000"/>
                  </a:schemeClr>
                </a:solidFill>
              </a:endParaRPr>
            </a:p>
          </p:txBody>
        </p:sp>
        <p:sp>
          <p:nvSpPr>
            <p:cNvPr id="50" name="TextBox 49">
              <a:extLst>
                <a:ext uri="{FF2B5EF4-FFF2-40B4-BE49-F238E27FC236}">
                  <a16:creationId xmlns:a16="http://schemas.microsoft.com/office/drawing/2014/main" id="{FB82E492-271C-431F-82B5-02B0401AC2B5}"/>
                </a:ext>
              </a:extLst>
            </p:cNvPr>
            <p:cNvSpPr txBox="1"/>
            <p:nvPr/>
          </p:nvSpPr>
          <p:spPr>
            <a:xfrm>
              <a:off x="1115616" y="5132809"/>
              <a:ext cx="1714550" cy="276999"/>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Data Collection</a:t>
              </a:r>
              <a:endParaRPr lang="ko-KR" altLang="en-US" sz="1200" dirty="0">
                <a:solidFill>
                  <a:schemeClr val="tx1">
                    <a:lumMod val="75000"/>
                    <a:lumOff val="25000"/>
                  </a:schemeClr>
                </a:solidFill>
              </a:endParaRPr>
            </a:p>
          </p:txBody>
        </p:sp>
      </p:grpSp>
      <p:grpSp>
        <p:nvGrpSpPr>
          <p:cNvPr id="51" name="Group 50">
            <a:extLst>
              <a:ext uri="{FF2B5EF4-FFF2-40B4-BE49-F238E27FC236}">
                <a16:creationId xmlns:a16="http://schemas.microsoft.com/office/drawing/2014/main" id="{06DE947F-6DE6-4D9F-B66C-46B421AD0911}"/>
              </a:ext>
            </a:extLst>
          </p:cNvPr>
          <p:cNvGrpSpPr/>
          <p:nvPr/>
        </p:nvGrpSpPr>
        <p:grpSpPr>
          <a:xfrm>
            <a:off x="3190170" y="4502574"/>
            <a:ext cx="2032513" cy="827339"/>
            <a:chOff x="2864666" y="4772934"/>
            <a:chExt cx="1724875" cy="827339"/>
          </a:xfrm>
        </p:grpSpPr>
        <p:sp>
          <p:nvSpPr>
            <p:cNvPr id="52" name="TextBox 51">
              <a:extLst>
                <a:ext uri="{FF2B5EF4-FFF2-40B4-BE49-F238E27FC236}">
                  <a16:creationId xmlns:a16="http://schemas.microsoft.com/office/drawing/2014/main" id="{6AED8C78-884D-44E1-AA38-6E6E42850E48}"/>
                </a:ext>
              </a:extLst>
            </p:cNvPr>
            <p:cNvSpPr txBox="1"/>
            <p:nvPr/>
          </p:nvSpPr>
          <p:spPr>
            <a:xfrm>
              <a:off x="2864666" y="5323274"/>
              <a:ext cx="1709467" cy="276999"/>
            </a:xfrm>
            <a:prstGeom prst="rect">
              <a:avLst/>
            </a:prstGeom>
            <a:noFill/>
          </p:spPr>
          <p:txBody>
            <a:bodyPr wrap="square" rtlCol="0">
              <a:spAutoFit/>
            </a:bodyPr>
            <a:lstStyle/>
            <a:p>
              <a:pPr algn="ctr"/>
              <a:endParaRPr lang="ko-KR" altLang="en-US" sz="1200" dirty="0">
                <a:solidFill>
                  <a:schemeClr val="tx1">
                    <a:lumMod val="75000"/>
                    <a:lumOff val="25000"/>
                  </a:schemeClr>
                </a:solidFill>
              </a:endParaRPr>
            </a:p>
          </p:txBody>
        </p:sp>
        <p:sp>
          <p:nvSpPr>
            <p:cNvPr id="53" name="TextBox 52">
              <a:extLst>
                <a:ext uri="{FF2B5EF4-FFF2-40B4-BE49-F238E27FC236}">
                  <a16:creationId xmlns:a16="http://schemas.microsoft.com/office/drawing/2014/main" id="{3FE72B34-B809-41B9-91D3-200710501291}"/>
                </a:ext>
              </a:extLst>
            </p:cNvPr>
            <p:cNvSpPr txBox="1"/>
            <p:nvPr/>
          </p:nvSpPr>
          <p:spPr>
            <a:xfrm>
              <a:off x="2874991" y="4772934"/>
              <a:ext cx="1714550" cy="461665"/>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Machine Learning + Deep Learning implementation</a:t>
              </a:r>
              <a:endParaRPr lang="ko-KR" altLang="en-US" sz="1200" dirty="0">
                <a:solidFill>
                  <a:schemeClr val="tx1">
                    <a:lumMod val="75000"/>
                    <a:lumOff val="25000"/>
                  </a:schemeClr>
                </a:solidFill>
              </a:endParaRPr>
            </a:p>
          </p:txBody>
        </p:sp>
      </p:grpSp>
      <p:sp>
        <p:nvSpPr>
          <p:cNvPr id="56" name="TextBox 55">
            <a:extLst>
              <a:ext uri="{FF2B5EF4-FFF2-40B4-BE49-F238E27FC236}">
                <a16:creationId xmlns:a16="http://schemas.microsoft.com/office/drawing/2014/main" id="{F043CD7A-2B34-4F15-95E3-0EAC7AB0135C}"/>
              </a:ext>
            </a:extLst>
          </p:cNvPr>
          <p:cNvSpPr txBox="1"/>
          <p:nvPr/>
        </p:nvSpPr>
        <p:spPr>
          <a:xfrm>
            <a:off x="5456188" y="4502572"/>
            <a:ext cx="2020347" cy="461665"/>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Feature Evaluation and Re-selection</a:t>
            </a:r>
            <a:endParaRPr lang="ko-KR" altLang="en-US" sz="1200" dirty="0">
              <a:solidFill>
                <a:schemeClr val="tx1">
                  <a:lumMod val="75000"/>
                  <a:lumOff val="25000"/>
                </a:schemeClr>
              </a:solidFill>
            </a:endParaRPr>
          </a:p>
        </p:txBody>
      </p:sp>
      <p:sp>
        <p:nvSpPr>
          <p:cNvPr id="58" name="TextBox 57">
            <a:extLst>
              <a:ext uri="{FF2B5EF4-FFF2-40B4-BE49-F238E27FC236}">
                <a16:creationId xmlns:a16="http://schemas.microsoft.com/office/drawing/2014/main" id="{AFD52992-2736-46CC-9792-012009BA4C60}"/>
              </a:ext>
            </a:extLst>
          </p:cNvPr>
          <p:cNvSpPr txBox="1"/>
          <p:nvPr/>
        </p:nvSpPr>
        <p:spPr>
          <a:xfrm>
            <a:off x="10011659" y="4114814"/>
            <a:ext cx="1515753" cy="276999"/>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Mobile Application</a:t>
            </a:r>
            <a:endParaRPr lang="ko-KR" altLang="en-US" sz="1200" dirty="0">
              <a:solidFill>
                <a:schemeClr val="tx1">
                  <a:lumMod val="75000"/>
                  <a:lumOff val="25000"/>
                </a:schemeClr>
              </a:solidFill>
            </a:endParaRPr>
          </a:p>
        </p:txBody>
      </p:sp>
      <p:sp>
        <p:nvSpPr>
          <p:cNvPr id="66" name="Oval 65">
            <a:extLst>
              <a:ext uri="{FF2B5EF4-FFF2-40B4-BE49-F238E27FC236}">
                <a16:creationId xmlns:a16="http://schemas.microsoft.com/office/drawing/2014/main" id="{C3B2701B-E051-4269-8C5D-DF22D9D57338}"/>
              </a:ext>
            </a:extLst>
          </p:cNvPr>
          <p:cNvSpPr/>
          <p:nvPr/>
        </p:nvSpPr>
        <p:spPr>
          <a:xfrm>
            <a:off x="10273516" y="3032665"/>
            <a:ext cx="992043" cy="9920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68" name="Oval 67">
            <a:extLst>
              <a:ext uri="{FF2B5EF4-FFF2-40B4-BE49-F238E27FC236}">
                <a16:creationId xmlns:a16="http://schemas.microsoft.com/office/drawing/2014/main" id="{94CEF04D-1485-4D02-BB4D-D9134A65A664}"/>
              </a:ext>
            </a:extLst>
          </p:cNvPr>
          <p:cNvSpPr/>
          <p:nvPr/>
        </p:nvSpPr>
        <p:spPr>
          <a:xfrm>
            <a:off x="7435949" y="3266465"/>
            <a:ext cx="496021" cy="49602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69" name="Oval 68">
            <a:extLst>
              <a:ext uri="{FF2B5EF4-FFF2-40B4-BE49-F238E27FC236}">
                <a16:creationId xmlns:a16="http://schemas.microsoft.com/office/drawing/2014/main" id="{1EDFD1BC-BB3F-4111-948C-8FB039909681}"/>
              </a:ext>
            </a:extLst>
          </p:cNvPr>
          <p:cNvSpPr/>
          <p:nvPr/>
        </p:nvSpPr>
        <p:spPr>
          <a:xfrm>
            <a:off x="5048989" y="3269482"/>
            <a:ext cx="496021" cy="49602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70" name="Oval 69">
            <a:extLst>
              <a:ext uri="{FF2B5EF4-FFF2-40B4-BE49-F238E27FC236}">
                <a16:creationId xmlns:a16="http://schemas.microsoft.com/office/drawing/2014/main" id="{99FDB4E0-BEF9-4F5A-AB57-CBCAAD3FBF42}"/>
              </a:ext>
            </a:extLst>
          </p:cNvPr>
          <p:cNvSpPr/>
          <p:nvPr/>
        </p:nvSpPr>
        <p:spPr>
          <a:xfrm>
            <a:off x="3942482" y="3266466"/>
            <a:ext cx="496021" cy="49602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71" name="Oval 70">
            <a:extLst>
              <a:ext uri="{FF2B5EF4-FFF2-40B4-BE49-F238E27FC236}">
                <a16:creationId xmlns:a16="http://schemas.microsoft.com/office/drawing/2014/main" id="{1A913D14-EEAB-4E81-97B7-060E394B5893}"/>
              </a:ext>
            </a:extLst>
          </p:cNvPr>
          <p:cNvSpPr/>
          <p:nvPr/>
        </p:nvSpPr>
        <p:spPr>
          <a:xfrm>
            <a:off x="2769224" y="3268611"/>
            <a:ext cx="496021" cy="4960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72" name="Oval 71">
            <a:extLst>
              <a:ext uri="{FF2B5EF4-FFF2-40B4-BE49-F238E27FC236}">
                <a16:creationId xmlns:a16="http://schemas.microsoft.com/office/drawing/2014/main" id="{3B836259-F23B-42A9-858B-280F93F11DD6}"/>
              </a:ext>
            </a:extLst>
          </p:cNvPr>
          <p:cNvSpPr/>
          <p:nvPr/>
        </p:nvSpPr>
        <p:spPr>
          <a:xfrm>
            <a:off x="1656921" y="3337140"/>
            <a:ext cx="343000" cy="3546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cxnSp>
        <p:nvCxnSpPr>
          <p:cNvPr id="81" name="Straight Connector 80">
            <a:extLst>
              <a:ext uri="{FF2B5EF4-FFF2-40B4-BE49-F238E27FC236}">
                <a16:creationId xmlns:a16="http://schemas.microsoft.com/office/drawing/2014/main" id="{3F222A76-D529-4855-9E8E-A81460FA3EF5}"/>
              </a:ext>
            </a:extLst>
          </p:cNvPr>
          <p:cNvCxnSpPr/>
          <p:nvPr/>
        </p:nvCxnSpPr>
        <p:spPr>
          <a:xfrm flipH="1" flipV="1">
            <a:off x="6472143" y="3880501"/>
            <a:ext cx="4142" cy="504057"/>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CEF04D-1485-4D02-BB4D-D9134A65A664}"/>
              </a:ext>
            </a:extLst>
          </p:cNvPr>
          <p:cNvSpPr/>
          <p:nvPr/>
        </p:nvSpPr>
        <p:spPr>
          <a:xfrm>
            <a:off x="6218352" y="3266466"/>
            <a:ext cx="496021" cy="49602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84" name="Oval 83">
            <a:extLst>
              <a:ext uri="{FF2B5EF4-FFF2-40B4-BE49-F238E27FC236}">
                <a16:creationId xmlns:a16="http://schemas.microsoft.com/office/drawing/2014/main" id="{C3B2701B-E051-4269-8C5D-DF22D9D57338}"/>
              </a:ext>
            </a:extLst>
          </p:cNvPr>
          <p:cNvSpPr/>
          <p:nvPr/>
        </p:nvSpPr>
        <p:spPr>
          <a:xfrm>
            <a:off x="8753362" y="3192533"/>
            <a:ext cx="693791" cy="6723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85" name="TextBox 84">
            <a:extLst>
              <a:ext uri="{FF2B5EF4-FFF2-40B4-BE49-F238E27FC236}">
                <a16:creationId xmlns:a16="http://schemas.microsoft.com/office/drawing/2014/main" id="{AFD52992-2736-46CC-9792-012009BA4C60}"/>
              </a:ext>
            </a:extLst>
          </p:cNvPr>
          <p:cNvSpPr txBox="1"/>
          <p:nvPr/>
        </p:nvSpPr>
        <p:spPr>
          <a:xfrm>
            <a:off x="8348282" y="4114875"/>
            <a:ext cx="1515753" cy="276999"/>
          </a:xfrm>
          <a:prstGeom prst="rect">
            <a:avLst/>
          </a:prstGeom>
          <a:noFill/>
        </p:spPr>
        <p:txBody>
          <a:bodyPr wrap="square" rtlCol="0">
            <a:spAutoFit/>
          </a:bodyPr>
          <a:lstStyle/>
          <a:p>
            <a:pPr algn="ctr"/>
            <a:r>
              <a:rPr lang="en-US" altLang="ko-KR" sz="1200" dirty="0" smtClean="0">
                <a:solidFill>
                  <a:schemeClr val="tx1">
                    <a:lumMod val="75000"/>
                    <a:lumOff val="25000"/>
                  </a:schemeClr>
                </a:solidFill>
              </a:rPr>
              <a:t>Web Application</a:t>
            </a:r>
            <a:endParaRPr lang="ko-KR" altLang="en-US" sz="1200" dirty="0">
              <a:solidFill>
                <a:schemeClr val="tx1">
                  <a:lumMod val="75000"/>
                  <a:lumOff val="25000"/>
                </a:schemeClr>
              </a:solidFill>
            </a:endParaRPr>
          </a:p>
        </p:txBody>
      </p:sp>
      <p:pic>
        <p:nvPicPr>
          <p:cNvPr id="38" name="Picture 37"/>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17460" y1="18033" x2="17460" y2="18033"/>
                        <a14:foregroundMark x1="9524" y1="29508" x2="12698" y2="50820"/>
                        <a14:foregroundMark x1="7937" y1="63934" x2="26984" y2="88525"/>
                        <a14:foregroundMark x1="6349" y1="57377" x2="77778" y2="88525"/>
                        <a14:foregroundMark x1="4762" y1="36066" x2="30159" y2="3279"/>
                        <a14:foregroundMark x1="12698" y1="13115" x2="92063" y2="8197"/>
                        <a14:foregroundMark x1="73016" y1="11475" x2="88889" y2="55738"/>
                        <a14:foregroundMark x1="88889" y1="36066" x2="84127" y2="83607"/>
                      </a14:backgroundRemoval>
                    </a14:imgEffect>
                  </a14:imgLayer>
                </a14:imgProps>
              </a:ext>
              <a:ext uri="{28A0092B-C50C-407E-A947-70E740481C1C}">
                <a14:useLocalDpi xmlns:a14="http://schemas.microsoft.com/office/drawing/2010/main" val="0"/>
              </a:ext>
            </a:extLst>
          </a:blip>
          <a:stretch>
            <a:fillRect/>
          </a:stretch>
        </p:blipFill>
        <p:spPr>
          <a:xfrm>
            <a:off x="10447035" y="3217953"/>
            <a:ext cx="637173" cy="616945"/>
          </a:xfrm>
          <a:prstGeom prst="rect">
            <a:avLst/>
          </a:prstGeom>
        </p:spPr>
      </p:pic>
      <p:pic>
        <p:nvPicPr>
          <p:cNvPr id="40" name="Picture 39"/>
          <p:cNvPicPr>
            <a:picLocks noChangeAspect="1"/>
          </p:cNvPicPr>
          <p:nvPr/>
        </p:nvPicPr>
        <p:blipFill>
          <a:blip r:embed="rId4" cstate="print">
            <a:extLst>
              <a:ext uri="{BEBA8EAE-BF5A-486C-A8C5-ECC9F3942E4B}">
                <a14:imgProps xmlns:a14="http://schemas.microsoft.com/office/drawing/2010/main">
                  <a14:imgLayer r:embed="rId5">
                    <a14:imgEffect>
                      <a14:backgroundRemoval t="309" b="100000" l="1379" r="98966">
                        <a14:foregroundMark x1="31724" y1="29938" x2="31724" y2="29938"/>
                        <a14:foregroundMark x1="28966" y1="21296" x2="31034" y2="46605"/>
                        <a14:foregroundMark x1="39310" y1="50000" x2="60000" y2="43519"/>
                        <a14:foregroundMark x1="69655" y1="20679" x2="66552" y2="26852"/>
                        <a14:foregroundMark x1="31034" y1="75309" x2="31034" y2="75309"/>
                        <a14:foregroundMark x1="65862" y1="52160" x2="69655" y2="64506"/>
                        <a14:foregroundMark x1="54828" y1="45370" x2="69655" y2="49383"/>
                        <a14:foregroundMark x1="72069" y1="58642" x2="65172" y2="79938"/>
                        <a14:foregroundMark x1="70345" y1="66049" x2="71034" y2="81790"/>
                        <a14:foregroundMark x1="72759" y1="17593" x2="60000" y2="29321"/>
                        <a14:foregroundMark x1="27241" y1="71914" x2="31034" y2="77160"/>
                        <a14:foregroundMark x1="94138" y1="11420" x2="97241" y2="25309"/>
                        <a14:backgroundMark x1="14138" y1="14815" x2="17586" y2="44753"/>
                        <a14:backgroundMark x1="19310" y1="12037" x2="10345" y2="36728"/>
                      </a14:backgroundRemoval>
                    </a14:imgEffect>
                  </a14:imgLayer>
                </a14:imgProps>
              </a:ext>
              <a:ext uri="{28A0092B-C50C-407E-A947-70E740481C1C}">
                <a14:useLocalDpi xmlns:a14="http://schemas.microsoft.com/office/drawing/2010/main" val="0"/>
              </a:ext>
            </a:extLst>
          </a:blip>
          <a:stretch>
            <a:fillRect/>
          </a:stretch>
        </p:blipFill>
        <p:spPr>
          <a:xfrm>
            <a:off x="8939849" y="3347212"/>
            <a:ext cx="320816" cy="358428"/>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8496" y="3304921"/>
            <a:ext cx="443008" cy="443008"/>
          </a:xfrm>
          <a:prstGeom prst="rect">
            <a:avLst/>
          </a:prstGeom>
        </p:spPr>
      </p:pic>
      <p:pic>
        <p:nvPicPr>
          <p:cNvPr id="46" name="Picture 45"/>
          <p:cNvPicPr>
            <a:picLocks noChangeAspect="1"/>
          </p:cNvPicPr>
          <p:nvPr/>
        </p:nvPicPr>
        <p:blipFill>
          <a:blip r:embed="rId7" cstate="print">
            <a:extLst>
              <a:ext uri="{BEBA8EAE-BF5A-486C-A8C5-ECC9F3942E4B}">
                <a14:imgProps xmlns:a14="http://schemas.microsoft.com/office/drawing/2010/main">
                  <a14:imgLayer r:embed="rId8">
                    <a14:imgEffect>
                      <a14:backgroundRemoval t="0" b="98235" l="0" r="100000">
                        <a14:foregroundMark x1="85235" y1="20000" x2="87919" y2="22353"/>
                        <a14:foregroundMark x1="75839" y1="28235" x2="75839" y2="28235"/>
                        <a14:foregroundMark x1="69799" y1="19412" x2="69799" y2="19412"/>
                        <a14:foregroundMark x1="68456" y1="30588" x2="68456" y2="30588"/>
                        <a14:foregroundMark x1="83893" y1="24118" x2="83893" y2="24118"/>
                        <a14:foregroundMark x1="90604" y1="36471" x2="90604" y2="36471"/>
                        <a14:foregroundMark x1="94631" y1="37647" x2="94631" y2="37647"/>
                        <a14:foregroundMark x1="93960" y1="44118" x2="93960" y2="44118"/>
                        <a14:foregroundMark x1="88591" y1="41176" x2="88591" y2="41176"/>
                        <a14:foregroundMark x1="81208" y1="55294" x2="81208" y2="55294"/>
                        <a14:foregroundMark x1="67785" y1="52941" x2="67785" y2="52941"/>
                        <a14:foregroundMark x1="90604" y1="55882" x2="90604" y2="55882"/>
                        <a14:foregroundMark x1="91275" y1="65294" x2="91275" y2="65294"/>
                        <a14:foregroundMark x1="75839" y1="67647" x2="75839" y2="67647"/>
                        <a14:foregroundMark x1="68456" y1="82353" x2="68456" y2="82353"/>
                      </a14:backgroundRemoval>
                    </a14:imgEffect>
                  </a14:imgLayer>
                </a14:imgProps>
              </a:ext>
              <a:ext uri="{28A0092B-C50C-407E-A947-70E740481C1C}">
                <a14:useLocalDpi xmlns:a14="http://schemas.microsoft.com/office/drawing/2010/main" val="0"/>
              </a:ext>
            </a:extLst>
          </a:blip>
          <a:stretch>
            <a:fillRect/>
          </a:stretch>
        </p:blipFill>
        <p:spPr>
          <a:xfrm>
            <a:off x="4011596" y="3299082"/>
            <a:ext cx="371504" cy="423864"/>
          </a:xfrm>
          <a:prstGeom prst="rect">
            <a:avLst/>
          </a:prstGeom>
        </p:spPr>
      </p:pic>
      <p:pic>
        <p:nvPicPr>
          <p:cNvPr id="55" name="Picture 54"/>
          <p:cNvPicPr>
            <a:picLocks noChangeAspect="1"/>
          </p:cNvPicPr>
          <p:nvPr/>
        </p:nvPicPr>
        <p:blipFill>
          <a:blip r:embed="rId7" cstate="print">
            <a:extLst>
              <a:ext uri="{BEBA8EAE-BF5A-486C-A8C5-ECC9F3942E4B}">
                <a14:imgProps xmlns:a14="http://schemas.microsoft.com/office/drawing/2010/main">
                  <a14:imgLayer r:embed="rId8">
                    <a14:imgEffect>
                      <a14:backgroundRemoval t="0" b="98235" l="0" r="100000">
                        <a14:foregroundMark x1="85235" y1="20000" x2="87919" y2="22353"/>
                        <a14:foregroundMark x1="75839" y1="28235" x2="75839" y2="28235"/>
                        <a14:foregroundMark x1="69799" y1="19412" x2="69799" y2="19412"/>
                        <a14:foregroundMark x1="68456" y1="30588" x2="68456" y2="30588"/>
                        <a14:foregroundMark x1="83893" y1="24118" x2="83893" y2="24118"/>
                        <a14:foregroundMark x1="90604" y1="36471" x2="90604" y2="36471"/>
                        <a14:foregroundMark x1="94631" y1="37647" x2="94631" y2="37647"/>
                        <a14:foregroundMark x1="93960" y1="44118" x2="93960" y2="44118"/>
                        <a14:foregroundMark x1="88591" y1="41176" x2="88591" y2="41176"/>
                        <a14:foregroundMark x1="81208" y1="55294" x2="81208" y2="55294"/>
                        <a14:foregroundMark x1="67785" y1="52941" x2="67785" y2="52941"/>
                        <a14:foregroundMark x1="90604" y1="55882" x2="90604" y2="55882"/>
                        <a14:foregroundMark x1="91275" y1="65294" x2="91275" y2="65294"/>
                        <a14:foregroundMark x1="75839" y1="67647" x2="75839" y2="67647"/>
                        <a14:foregroundMark x1="68456" y1="82353" x2="68456" y2="82353"/>
                      </a14:backgroundRemoval>
                    </a14:imgEffect>
                  </a14:imgLayer>
                </a14:imgProps>
              </a:ext>
              <a:ext uri="{28A0092B-C50C-407E-A947-70E740481C1C}">
                <a14:useLocalDpi xmlns:a14="http://schemas.microsoft.com/office/drawing/2010/main" val="0"/>
              </a:ext>
            </a:extLst>
          </a:blip>
          <a:stretch>
            <a:fillRect/>
          </a:stretch>
        </p:blipFill>
        <p:spPr>
          <a:xfrm>
            <a:off x="7498207" y="3291423"/>
            <a:ext cx="371504" cy="423864"/>
          </a:xfrm>
          <a:prstGeom prst="rect">
            <a:avLst/>
          </a:prstGeom>
        </p:spPr>
      </p:pic>
      <p:sp>
        <p:nvSpPr>
          <p:cNvPr id="57" name="Donut 24">
            <a:extLst>
              <a:ext uri="{FF2B5EF4-FFF2-40B4-BE49-F238E27FC236}">
                <a16:creationId xmlns:a16="http://schemas.microsoft.com/office/drawing/2014/main" id="{2358F6B7-5407-478C-BBCE-24DB33354B70}"/>
              </a:ext>
            </a:extLst>
          </p:cNvPr>
          <p:cNvSpPr/>
          <p:nvPr/>
        </p:nvSpPr>
        <p:spPr>
          <a:xfrm>
            <a:off x="5149243" y="3363789"/>
            <a:ext cx="308754" cy="309956"/>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9" name="Rectangle 7">
            <a:extLst>
              <a:ext uri="{FF2B5EF4-FFF2-40B4-BE49-F238E27FC236}">
                <a16:creationId xmlns:a16="http://schemas.microsoft.com/office/drawing/2014/main" id="{84693C49-05C6-4CD0-A900-4B843CF3016D}"/>
              </a:ext>
            </a:extLst>
          </p:cNvPr>
          <p:cNvSpPr/>
          <p:nvPr/>
        </p:nvSpPr>
        <p:spPr>
          <a:xfrm rot="18900000">
            <a:off x="6392958" y="3338715"/>
            <a:ext cx="190966" cy="400323"/>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ight Triangle 17">
            <a:extLst>
              <a:ext uri="{FF2B5EF4-FFF2-40B4-BE49-F238E27FC236}">
                <a16:creationId xmlns:a16="http://schemas.microsoft.com/office/drawing/2014/main" id="{6ADCC979-BA1C-4251-B6F5-CE5AA2B72FD0}"/>
              </a:ext>
            </a:extLst>
          </p:cNvPr>
          <p:cNvSpPr/>
          <p:nvPr/>
        </p:nvSpPr>
        <p:spPr>
          <a:xfrm>
            <a:off x="1771865" y="3433524"/>
            <a:ext cx="113112" cy="154979"/>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385714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8AFB129-9C79-4DF1-B622-A14CE8519B6A}"/>
              </a:ext>
            </a:extLst>
          </p:cNvPr>
          <p:cNvSpPr/>
          <p:nvPr/>
        </p:nvSpPr>
        <p:spPr>
          <a:xfrm>
            <a:off x="0" y="0"/>
            <a:ext cx="12192000" cy="5016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 name="Oval 2">
            <a:extLst>
              <a:ext uri="{FF2B5EF4-FFF2-40B4-BE49-F238E27FC236}">
                <a16:creationId xmlns:a16="http://schemas.microsoft.com/office/drawing/2014/main" id="{715995D5-D41D-44B4-B6DA-694A51D41700}"/>
              </a:ext>
            </a:extLst>
          </p:cNvPr>
          <p:cNvSpPr/>
          <p:nvPr/>
        </p:nvSpPr>
        <p:spPr>
          <a:xfrm>
            <a:off x="2320322" y="2810471"/>
            <a:ext cx="1695716" cy="1695717"/>
          </a:xfrm>
          <a:prstGeom prst="ellipse">
            <a:avLst/>
          </a:prstGeom>
          <a:gradFill>
            <a:gsLst>
              <a:gs pos="0">
                <a:schemeClr val="bg1"/>
              </a:gs>
              <a:gs pos="100000">
                <a:schemeClr val="bg1">
                  <a:lumMod val="89000"/>
                </a:schemeClr>
              </a:gs>
            </a:gsLst>
            <a:lin ang="16800000" scaled="0"/>
          </a:gradFill>
          <a:ln w="19050">
            <a:gradFill>
              <a:gsLst>
                <a:gs pos="0">
                  <a:schemeClr val="bg1"/>
                </a:gs>
                <a:gs pos="50000">
                  <a:schemeClr val="bg1">
                    <a:alpha val="65000"/>
                  </a:schemeClr>
                </a:gs>
                <a:gs pos="100000">
                  <a:schemeClr val="bg1">
                    <a:alpha val="0"/>
                  </a:schemeClr>
                </a:gs>
              </a:gsLst>
              <a:lin ang="7200000" scaled="0"/>
            </a:gradFill>
          </a:ln>
          <a:effectLst>
            <a:outerShdw blurRad="25400" dist="12700" dir="8100000" algn="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F8484930-3D3F-4908-B029-254D165C8A74}"/>
              </a:ext>
            </a:extLst>
          </p:cNvPr>
          <p:cNvSpPr/>
          <p:nvPr/>
        </p:nvSpPr>
        <p:spPr>
          <a:xfrm>
            <a:off x="2722112" y="5163510"/>
            <a:ext cx="1002209" cy="100000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9">
            <a:extLst>
              <a:ext uri="{FF2B5EF4-FFF2-40B4-BE49-F238E27FC236}">
                <a16:creationId xmlns:a16="http://schemas.microsoft.com/office/drawing/2014/main" id="{6BE8F3C9-DF3D-440A-8615-3C7C2221061E}"/>
              </a:ext>
            </a:extLst>
          </p:cNvPr>
          <p:cNvSpPr/>
          <p:nvPr/>
        </p:nvSpPr>
        <p:spPr>
          <a:xfrm>
            <a:off x="4163038" y="4573363"/>
            <a:ext cx="1002209" cy="10000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1153F326-12ED-4B35-BA6C-150BABE77380}"/>
              </a:ext>
            </a:extLst>
          </p:cNvPr>
          <p:cNvSpPr/>
          <p:nvPr/>
        </p:nvSpPr>
        <p:spPr>
          <a:xfrm>
            <a:off x="4667204" y="3091771"/>
            <a:ext cx="1007732" cy="10000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F28A8A4B-91D6-46EF-9EE2-728F40772D2D}"/>
              </a:ext>
            </a:extLst>
          </p:cNvPr>
          <p:cNvSpPr/>
          <p:nvPr/>
        </p:nvSpPr>
        <p:spPr>
          <a:xfrm>
            <a:off x="4085978" y="1702110"/>
            <a:ext cx="1007732" cy="104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TextBox 27">
            <a:extLst>
              <a:ext uri="{FF2B5EF4-FFF2-40B4-BE49-F238E27FC236}">
                <a16:creationId xmlns:a16="http://schemas.microsoft.com/office/drawing/2014/main" id="{9063174E-7141-4562-B849-6861FAB33CD1}"/>
              </a:ext>
            </a:extLst>
          </p:cNvPr>
          <p:cNvSpPr txBox="1"/>
          <p:nvPr/>
        </p:nvSpPr>
        <p:spPr>
          <a:xfrm>
            <a:off x="4322186" y="2083191"/>
            <a:ext cx="535315" cy="276999"/>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Age</a:t>
            </a:r>
            <a:endParaRPr lang="ko-KR" altLang="en-US" sz="12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2B214CAC-D8F2-4C57-A9C9-590CB30E8588}"/>
              </a:ext>
            </a:extLst>
          </p:cNvPr>
          <p:cNvSpPr txBox="1"/>
          <p:nvPr/>
        </p:nvSpPr>
        <p:spPr>
          <a:xfrm>
            <a:off x="4933878" y="3454902"/>
            <a:ext cx="477930" cy="276999"/>
          </a:xfrm>
          <a:prstGeom prst="rect">
            <a:avLst/>
          </a:prstGeom>
          <a:noFill/>
        </p:spPr>
        <p:txBody>
          <a:bodyPr wrap="square" rtlCol="0">
            <a:spAutoFit/>
          </a:bodyPr>
          <a:lstStyle/>
          <a:p>
            <a:r>
              <a:rPr lang="en-US" altLang="ko-KR" sz="1200" b="1" dirty="0" smtClean="0">
                <a:solidFill>
                  <a:schemeClr val="tx1">
                    <a:lumMod val="75000"/>
                    <a:lumOff val="25000"/>
                  </a:schemeClr>
                </a:solidFill>
                <a:cs typeface="Arial" pitchFamily="34" charset="0"/>
              </a:rPr>
              <a:t>Sex</a:t>
            </a:r>
            <a:endParaRPr lang="ko-KR" altLang="en-US" sz="1200" b="1"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0D474BD5-0D03-4F7A-94F3-8B356D17910D}"/>
              </a:ext>
            </a:extLst>
          </p:cNvPr>
          <p:cNvSpPr txBox="1"/>
          <p:nvPr/>
        </p:nvSpPr>
        <p:spPr>
          <a:xfrm>
            <a:off x="2708265" y="3467002"/>
            <a:ext cx="852902" cy="276999"/>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Features</a:t>
            </a:r>
            <a:endParaRPr lang="ko-KR" altLang="en-US" sz="1200" b="1" dirty="0">
              <a:solidFill>
                <a:schemeClr val="tx1">
                  <a:lumMod val="75000"/>
                  <a:lumOff val="25000"/>
                </a:schemeClr>
              </a:solidFill>
              <a:cs typeface="Arial" pitchFamily="34" charset="0"/>
            </a:endParaRPr>
          </a:p>
        </p:txBody>
      </p:sp>
      <p:sp>
        <p:nvSpPr>
          <p:cNvPr id="59" name="Oval 58">
            <a:extLst>
              <a:ext uri="{FF2B5EF4-FFF2-40B4-BE49-F238E27FC236}">
                <a16:creationId xmlns:a16="http://schemas.microsoft.com/office/drawing/2014/main" id="{1153F326-12ED-4B35-BA6C-150BABE77380}"/>
              </a:ext>
            </a:extLst>
          </p:cNvPr>
          <p:cNvSpPr/>
          <p:nvPr/>
        </p:nvSpPr>
        <p:spPr>
          <a:xfrm>
            <a:off x="661424" y="3215946"/>
            <a:ext cx="1007732" cy="10000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F28A8A4B-91D6-46EF-9EE2-728F40772D2D}"/>
              </a:ext>
            </a:extLst>
          </p:cNvPr>
          <p:cNvSpPr/>
          <p:nvPr/>
        </p:nvSpPr>
        <p:spPr>
          <a:xfrm>
            <a:off x="1275663" y="4580445"/>
            <a:ext cx="1007732" cy="10415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Oval 60">
            <a:extLst>
              <a:ext uri="{FF2B5EF4-FFF2-40B4-BE49-F238E27FC236}">
                <a16:creationId xmlns:a16="http://schemas.microsoft.com/office/drawing/2014/main" id="{F8484930-3D3F-4908-B029-254D165C8A74}"/>
              </a:ext>
            </a:extLst>
          </p:cNvPr>
          <p:cNvSpPr/>
          <p:nvPr/>
        </p:nvSpPr>
        <p:spPr>
          <a:xfrm>
            <a:off x="2584197" y="1137737"/>
            <a:ext cx="1002209" cy="100000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6BE8F3C9-DF3D-440A-8615-3C7C2221061E}"/>
              </a:ext>
            </a:extLst>
          </p:cNvPr>
          <p:cNvSpPr/>
          <p:nvPr/>
        </p:nvSpPr>
        <p:spPr>
          <a:xfrm>
            <a:off x="1146134" y="1757479"/>
            <a:ext cx="1002209" cy="10000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63">
            <a:extLst>
              <a:ext uri="{FF2B5EF4-FFF2-40B4-BE49-F238E27FC236}">
                <a16:creationId xmlns:a16="http://schemas.microsoft.com/office/drawing/2014/main" id="{43930EFD-8A89-424A-A2E1-F730153E1763}"/>
              </a:ext>
            </a:extLst>
          </p:cNvPr>
          <p:cNvGrpSpPr/>
          <p:nvPr/>
        </p:nvGrpSpPr>
        <p:grpSpPr>
          <a:xfrm>
            <a:off x="1789463" y="2242585"/>
            <a:ext cx="1369195" cy="1279809"/>
            <a:chOff x="2827731" y="1829193"/>
            <a:chExt cx="1744272" cy="1630399"/>
          </a:xfrm>
        </p:grpSpPr>
        <p:sp>
          <p:nvSpPr>
            <p:cNvPr id="65" name="Rectangle 15">
              <a:extLst>
                <a:ext uri="{FF2B5EF4-FFF2-40B4-BE49-F238E27FC236}">
                  <a16:creationId xmlns:a16="http://schemas.microsoft.com/office/drawing/2014/main" id="{E9ED336E-E6AA-4F77-B89D-3C9B267A78FF}"/>
                </a:ext>
              </a:extLst>
            </p:cNvPr>
            <p:cNvSpPr/>
            <p:nvPr/>
          </p:nvSpPr>
          <p:spPr>
            <a:xfrm rot="16200000">
              <a:off x="3658606" y="1845368"/>
              <a:ext cx="929571" cy="897222"/>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Rectangle 15">
              <a:extLst>
                <a:ext uri="{FF2B5EF4-FFF2-40B4-BE49-F238E27FC236}">
                  <a16:creationId xmlns:a16="http://schemas.microsoft.com/office/drawing/2014/main" id="{07E530E6-4F6F-49C2-B271-758F86A63E0B}"/>
                </a:ext>
              </a:extLst>
            </p:cNvPr>
            <p:cNvSpPr/>
            <p:nvPr/>
          </p:nvSpPr>
          <p:spPr>
            <a:xfrm rot="13433242">
              <a:off x="2827731" y="2562370"/>
              <a:ext cx="929571" cy="897222"/>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7" name="Rectangle 15">
            <a:extLst>
              <a:ext uri="{FF2B5EF4-FFF2-40B4-BE49-F238E27FC236}">
                <a16:creationId xmlns:a16="http://schemas.microsoft.com/office/drawing/2014/main" id="{E43B431C-9AAE-4245-9B73-342F64A5B539}"/>
              </a:ext>
            </a:extLst>
          </p:cNvPr>
          <p:cNvSpPr/>
          <p:nvPr/>
        </p:nvSpPr>
        <p:spPr>
          <a:xfrm rot="10800000">
            <a:off x="1742305" y="3664568"/>
            <a:ext cx="729682" cy="704290"/>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8" name="Rectangle 15">
            <a:extLst>
              <a:ext uri="{FF2B5EF4-FFF2-40B4-BE49-F238E27FC236}">
                <a16:creationId xmlns:a16="http://schemas.microsoft.com/office/drawing/2014/main" id="{2436F07B-525F-4671-A1C7-6326FB0FCF16}"/>
              </a:ext>
            </a:extLst>
          </p:cNvPr>
          <p:cNvSpPr/>
          <p:nvPr/>
        </p:nvSpPr>
        <p:spPr>
          <a:xfrm rot="8033242">
            <a:off x="2305128" y="4316777"/>
            <a:ext cx="729683" cy="704289"/>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9" name="Group 68">
            <a:extLst>
              <a:ext uri="{FF2B5EF4-FFF2-40B4-BE49-F238E27FC236}">
                <a16:creationId xmlns:a16="http://schemas.microsoft.com/office/drawing/2014/main" id="{391B8ECF-BA37-40DB-B416-17F0EAAF4DBA}"/>
              </a:ext>
            </a:extLst>
          </p:cNvPr>
          <p:cNvGrpSpPr/>
          <p:nvPr/>
        </p:nvGrpSpPr>
        <p:grpSpPr>
          <a:xfrm rot="10800000">
            <a:off x="3163543" y="3821413"/>
            <a:ext cx="1369195" cy="1279809"/>
            <a:chOff x="2827731" y="1829193"/>
            <a:chExt cx="1744272" cy="1630399"/>
          </a:xfrm>
        </p:grpSpPr>
        <p:sp>
          <p:nvSpPr>
            <p:cNvPr id="70" name="Rectangle 15">
              <a:extLst>
                <a:ext uri="{FF2B5EF4-FFF2-40B4-BE49-F238E27FC236}">
                  <a16:creationId xmlns:a16="http://schemas.microsoft.com/office/drawing/2014/main" id="{93F0385C-3BDF-4E7E-A230-7A7A8FC6ABE2}"/>
                </a:ext>
              </a:extLst>
            </p:cNvPr>
            <p:cNvSpPr/>
            <p:nvPr/>
          </p:nvSpPr>
          <p:spPr>
            <a:xfrm rot="16200000">
              <a:off x="3658606" y="1845368"/>
              <a:ext cx="929571" cy="897222"/>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Rectangle 15">
              <a:extLst>
                <a:ext uri="{FF2B5EF4-FFF2-40B4-BE49-F238E27FC236}">
                  <a16:creationId xmlns:a16="http://schemas.microsoft.com/office/drawing/2014/main" id="{F32AE0A8-7E87-48EF-9C55-A5D5F3A0787E}"/>
                </a:ext>
              </a:extLst>
            </p:cNvPr>
            <p:cNvSpPr/>
            <p:nvPr/>
          </p:nvSpPr>
          <p:spPr>
            <a:xfrm rot="13433242">
              <a:off x="2827731" y="2562370"/>
              <a:ext cx="929571" cy="897222"/>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2" name="Group 71">
            <a:extLst>
              <a:ext uri="{FF2B5EF4-FFF2-40B4-BE49-F238E27FC236}">
                <a16:creationId xmlns:a16="http://schemas.microsoft.com/office/drawing/2014/main" id="{29752512-E230-4192-B8C0-54766A82E369}"/>
              </a:ext>
            </a:extLst>
          </p:cNvPr>
          <p:cNvGrpSpPr/>
          <p:nvPr/>
        </p:nvGrpSpPr>
        <p:grpSpPr>
          <a:xfrm rot="5400000">
            <a:off x="3265342" y="2340066"/>
            <a:ext cx="1369196" cy="1279809"/>
            <a:chOff x="2827731" y="1829193"/>
            <a:chExt cx="1744272" cy="1630399"/>
          </a:xfrm>
        </p:grpSpPr>
        <p:sp>
          <p:nvSpPr>
            <p:cNvPr id="73" name="Rectangle 15">
              <a:extLst>
                <a:ext uri="{FF2B5EF4-FFF2-40B4-BE49-F238E27FC236}">
                  <a16:creationId xmlns:a16="http://schemas.microsoft.com/office/drawing/2014/main" id="{FC114F36-306A-4264-AD03-616E331FBEBD}"/>
                </a:ext>
              </a:extLst>
            </p:cNvPr>
            <p:cNvSpPr/>
            <p:nvPr/>
          </p:nvSpPr>
          <p:spPr>
            <a:xfrm rot="16200000">
              <a:off x="3658606" y="1845368"/>
              <a:ext cx="929571" cy="897222"/>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Rectangle 15">
              <a:extLst>
                <a:ext uri="{FF2B5EF4-FFF2-40B4-BE49-F238E27FC236}">
                  <a16:creationId xmlns:a16="http://schemas.microsoft.com/office/drawing/2014/main" id="{AD2995E0-86B7-4DAE-8D4A-4A69FBA649BB}"/>
                </a:ext>
              </a:extLst>
            </p:cNvPr>
            <p:cNvSpPr/>
            <p:nvPr/>
          </p:nvSpPr>
          <p:spPr>
            <a:xfrm rot="13433242">
              <a:off x="2827731" y="2562370"/>
              <a:ext cx="929571" cy="897222"/>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 name="Text Placeholder 1"/>
          <p:cNvSpPr>
            <a:spLocks noGrp="1"/>
          </p:cNvSpPr>
          <p:nvPr>
            <p:ph type="body" sz="quarter" idx="10"/>
          </p:nvPr>
        </p:nvSpPr>
        <p:spPr>
          <a:xfrm>
            <a:off x="5219175" y="102746"/>
            <a:ext cx="1603537" cy="374229"/>
          </a:xfrm>
        </p:spPr>
        <p:txBody>
          <a:bodyPr>
            <a:noAutofit/>
          </a:bodyPr>
          <a:lstStyle/>
          <a:p>
            <a:r>
              <a:rPr lang="en-US" sz="2800" dirty="0" smtClean="0"/>
              <a:t>Features</a:t>
            </a:r>
            <a:endParaRPr lang="en-US" sz="2800" dirty="0"/>
          </a:p>
        </p:txBody>
      </p:sp>
      <p:sp>
        <p:nvSpPr>
          <p:cNvPr id="25" name="TextBox 24">
            <a:extLst>
              <a:ext uri="{FF2B5EF4-FFF2-40B4-BE49-F238E27FC236}">
                <a16:creationId xmlns:a16="http://schemas.microsoft.com/office/drawing/2014/main" id="{7B4B35D9-C483-45CB-AE6B-1440CEF36E97}"/>
              </a:ext>
            </a:extLst>
          </p:cNvPr>
          <p:cNvSpPr txBox="1"/>
          <p:nvPr/>
        </p:nvSpPr>
        <p:spPr>
          <a:xfrm>
            <a:off x="4197412" y="4842533"/>
            <a:ext cx="933459" cy="461665"/>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Chest Pain Type</a:t>
            </a:r>
            <a:endParaRPr lang="ko-KR" altLang="en-US" sz="12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F016BD34-675C-4B9A-B381-B6C2174B1278}"/>
              </a:ext>
            </a:extLst>
          </p:cNvPr>
          <p:cNvSpPr txBox="1"/>
          <p:nvPr/>
        </p:nvSpPr>
        <p:spPr>
          <a:xfrm>
            <a:off x="1206709" y="2113358"/>
            <a:ext cx="873927" cy="276999"/>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Diabetic</a:t>
            </a:r>
            <a:endParaRPr lang="ko-KR" altLang="en-US" sz="12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EF354CA2-7794-4909-B1E4-2E08511C7880}"/>
              </a:ext>
            </a:extLst>
          </p:cNvPr>
          <p:cNvSpPr txBox="1"/>
          <p:nvPr/>
        </p:nvSpPr>
        <p:spPr>
          <a:xfrm>
            <a:off x="2650355" y="5349178"/>
            <a:ext cx="1145721" cy="646331"/>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Resting Blood Pressure</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64DFE454-CA1F-46DA-B5A0-570E6A5E88EE}"/>
              </a:ext>
            </a:extLst>
          </p:cNvPr>
          <p:cNvSpPr txBox="1"/>
          <p:nvPr/>
        </p:nvSpPr>
        <p:spPr>
          <a:xfrm>
            <a:off x="1166468" y="4866554"/>
            <a:ext cx="1226122" cy="461665"/>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Maximum Heart Rate</a:t>
            </a:r>
            <a:endParaRPr lang="ko-KR" altLang="en-US" sz="12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EFF71225-F1C2-4451-9586-8BAF2762D334}"/>
              </a:ext>
            </a:extLst>
          </p:cNvPr>
          <p:cNvSpPr txBox="1"/>
          <p:nvPr/>
        </p:nvSpPr>
        <p:spPr>
          <a:xfrm>
            <a:off x="655444" y="3392738"/>
            <a:ext cx="1019692" cy="646331"/>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Exercise-induced Angina</a:t>
            </a:r>
            <a:endParaRPr lang="ko-KR" altLang="en-US" sz="12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8347B939-83F3-4E8B-B98D-E4C685A84D07}"/>
              </a:ext>
            </a:extLst>
          </p:cNvPr>
          <p:cNvSpPr txBox="1"/>
          <p:nvPr/>
        </p:nvSpPr>
        <p:spPr>
          <a:xfrm>
            <a:off x="2571432" y="1453708"/>
            <a:ext cx="1027738" cy="276999"/>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Cholesterol</a:t>
            </a:r>
            <a:endParaRPr lang="ko-KR" altLang="en-US" sz="1200" b="1" dirty="0">
              <a:solidFill>
                <a:schemeClr val="tx1">
                  <a:lumMod val="75000"/>
                  <a:lumOff val="25000"/>
                </a:schemeClr>
              </a:solidFill>
              <a:cs typeface="Arial" pitchFamily="34" charset="0"/>
            </a:endParaRPr>
          </a:p>
        </p:txBody>
      </p:sp>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0792" y="1596259"/>
            <a:ext cx="3407483" cy="2047897"/>
          </a:xfrm>
          <a:prstGeom prst="rect">
            <a:avLst/>
          </a:prstGeom>
        </p:spPr>
      </p:pic>
      <p:sp>
        <p:nvSpPr>
          <p:cNvPr id="78" name="TextBox 77">
            <a:extLst>
              <a:ext uri="{FF2B5EF4-FFF2-40B4-BE49-F238E27FC236}">
                <a16:creationId xmlns:a16="http://schemas.microsoft.com/office/drawing/2014/main" id="{8347B939-83F3-4E8B-B98D-E4C685A84D07}"/>
              </a:ext>
            </a:extLst>
          </p:cNvPr>
          <p:cNvSpPr txBox="1"/>
          <p:nvPr/>
        </p:nvSpPr>
        <p:spPr>
          <a:xfrm>
            <a:off x="6559847" y="3737551"/>
            <a:ext cx="2143249" cy="276999"/>
          </a:xfrm>
          <a:prstGeom prst="rect">
            <a:avLst/>
          </a:prstGeom>
          <a:noFill/>
        </p:spPr>
        <p:txBody>
          <a:bodyPr wrap="square" rtlCol="0">
            <a:spAutoFit/>
          </a:bodyPr>
          <a:lstStyle/>
          <a:p>
            <a:r>
              <a:rPr lang="en-US" altLang="ko-KR" sz="1200" b="1" dirty="0" smtClean="0">
                <a:solidFill>
                  <a:schemeClr val="tx1">
                    <a:lumMod val="75000"/>
                    <a:lumOff val="25000"/>
                  </a:schemeClr>
                </a:solidFill>
                <a:cs typeface="Arial" pitchFamily="34" charset="0"/>
              </a:rPr>
              <a:t>Slope and ST Depression</a:t>
            </a:r>
            <a:endParaRPr lang="ko-KR" altLang="en-US" sz="1200" b="1" dirty="0">
              <a:solidFill>
                <a:schemeClr val="tx1">
                  <a:lumMod val="75000"/>
                  <a:lumOff val="25000"/>
                </a:schemeClr>
              </a:solidFill>
              <a:cs typeface="Arial" pitchFamily="34" charset="0"/>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0792" y="4014550"/>
            <a:ext cx="3929314" cy="1836954"/>
          </a:xfrm>
          <a:prstGeom prst="rect">
            <a:avLst/>
          </a:prstGeom>
        </p:spPr>
      </p:pic>
      <p:sp>
        <p:nvSpPr>
          <p:cNvPr id="80" name="TextBox 79">
            <a:extLst>
              <a:ext uri="{FF2B5EF4-FFF2-40B4-BE49-F238E27FC236}">
                <a16:creationId xmlns:a16="http://schemas.microsoft.com/office/drawing/2014/main" id="{8347B939-83F3-4E8B-B98D-E4C685A84D07}"/>
              </a:ext>
            </a:extLst>
          </p:cNvPr>
          <p:cNvSpPr txBox="1"/>
          <p:nvPr/>
        </p:nvSpPr>
        <p:spPr>
          <a:xfrm>
            <a:off x="6503203" y="1132471"/>
            <a:ext cx="4883241" cy="461665"/>
          </a:xfrm>
          <a:prstGeom prst="rect">
            <a:avLst/>
          </a:prstGeom>
          <a:noFill/>
        </p:spPr>
        <p:txBody>
          <a:bodyPr wrap="square" rtlCol="0">
            <a:spAutoFit/>
          </a:bodyPr>
          <a:lstStyle/>
          <a:p>
            <a:r>
              <a:rPr lang="en-US" altLang="ko-KR" sz="1200" b="1" dirty="0" smtClean="0">
                <a:solidFill>
                  <a:schemeClr val="tx1">
                    <a:lumMod val="75000"/>
                    <a:lumOff val="25000"/>
                  </a:schemeClr>
                </a:solidFill>
                <a:cs typeface="Arial" pitchFamily="34" charset="0"/>
              </a:rPr>
              <a:t>Resting ECG </a:t>
            </a:r>
          </a:p>
          <a:p>
            <a:r>
              <a:rPr lang="en-US" altLang="ko-KR" sz="1200" b="1" dirty="0" smtClean="0">
                <a:solidFill>
                  <a:schemeClr val="tx1">
                    <a:lumMod val="75000"/>
                    <a:lumOff val="25000"/>
                  </a:schemeClr>
                </a:solidFill>
                <a:cs typeface="Arial" pitchFamily="34" charset="0"/>
              </a:rPr>
              <a:t>(Normal, ST Segment Abnormality, Left Ventricular Hypertrophy)</a:t>
            </a:r>
            <a:endParaRPr lang="ko-KR" altLang="en-US" sz="1200" b="1" dirty="0">
              <a:solidFill>
                <a:schemeClr val="tx1">
                  <a:lumMod val="75000"/>
                  <a:lumOff val="25000"/>
                </a:schemeClr>
              </a:solidFill>
              <a:cs typeface="Arial" pitchFamily="34" charset="0"/>
            </a:endParaRPr>
          </a:p>
        </p:txBody>
      </p:sp>
      <p:sp>
        <p:nvSpPr>
          <p:cNvPr id="4" name="Rectangle 3"/>
          <p:cNvSpPr/>
          <p:nvPr/>
        </p:nvSpPr>
        <p:spPr>
          <a:xfrm>
            <a:off x="655444" y="523673"/>
            <a:ext cx="10731001" cy="523220"/>
          </a:xfrm>
          <a:prstGeom prst="rect">
            <a:avLst/>
          </a:prstGeom>
        </p:spPr>
        <p:txBody>
          <a:bodyPr wrap="square">
            <a:spAutoFit/>
          </a:bodyPr>
          <a:lstStyle/>
          <a:p>
            <a:pPr algn="just"/>
            <a:r>
              <a:rPr lang="en-US" sz="1400" dirty="0" smtClean="0">
                <a:solidFill>
                  <a:srgbClr val="000000"/>
                </a:solidFill>
              </a:rPr>
              <a:t>There </a:t>
            </a:r>
            <a:r>
              <a:rPr lang="en-US" sz="1400" dirty="0">
                <a:solidFill>
                  <a:srgbClr val="000000"/>
                </a:solidFill>
              </a:rPr>
              <a:t>are </a:t>
            </a:r>
            <a:r>
              <a:rPr lang="en-US" sz="1400" dirty="0" smtClean="0">
                <a:solidFill>
                  <a:srgbClr val="000000"/>
                </a:solidFill>
              </a:rPr>
              <a:t>11 </a:t>
            </a:r>
            <a:r>
              <a:rPr lang="en-US" sz="1400" dirty="0">
                <a:solidFill>
                  <a:srgbClr val="000000"/>
                </a:solidFill>
              </a:rPr>
              <a:t>features encompassing 6 categorical features and 5 continuous features with a binary output of whether the patient is diagnosed with heart </a:t>
            </a:r>
            <a:r>
              <a:rPr lang="en-US" sz="1400" dirty="0" smtClean="0">
                <a:solidFill>
                  <a:srgbClr val="000000"/>
                </a:solidFill>
              </a:rPr>
              <a:t>failure with </a:t>
            </a:r>
            <a:r>
              <a:rPr lang="en-US" sz="1400" dirty="0">
                <a:solidFill>
                  <a:srgbClr val="000000"/>
                </a:solidFill>
              </a:rPr>
              <a:t>1190 </a:t>
            </a:r>
            <a:r>
              <a:rPr lang="en-US" sz="1400" dirty="0" smtClean="0">
                <a:solidFill>
                  <a:srgbClr val="000000"/>
                </a:solidFill>
              </a:rPr>
              <a:t>instances.</a:t>
            </a:r>
            <a:endParaRPr lang="en-US" sz="1400" b="0" i="0" dirty="0">
              <a:solidFill>
                <a:srgbClr val="000000"/>
              </a:solidFill>
              <a:effectLst/>
            </a:endParaRPr>
          </a:p>
        </p:txBody>
      </p:sp>
    </p:spTree>
    <p:extLst>
      <p:ext uri="{BB962C8B-B14F-4D97-AF65-F5344CB8AC3E}">
        <p14:creationId xmlns:p14="http://schemas.microsoft.com/office/powerpoint/2010/main" val="29858254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3790" y="1126741"/>
            <a:ext cx="10784420" cy="4359659"/>
          </a:xfrm>
          <a:prstGeom prst="rect">
            <a:avLst/>
          </a:prstGeom>
        </p:spPr>
      </p:pic>
      <p:sp>
        <p:nvSpPr>
          <p:cNvPr id="4" name="Rectangle 3">
            <a:extLst>
              <a:ext uri="{FF2B5EF4-FFF2-40B4-BE49-F238E27FC236}">
                <a16:creationId xmlns:a16="http://schemas.microsoft.com/office/drawing/2014/main" id="{08AFB129-9C79-4DF1-B622-A14CE8519B6A}"/>
              </a:ext>
            </a:extLst>
          </p:cNvPr>
          <p:cNvSpPr/>
          <p:nvPr/>
        </p:nvSpPr>
        <p:spPr>
          <a:xfrm>
            <a:off x="0" y="0"/>
            <a:ext cx="12192000" cy="5016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 name="Text Placeholder 1"/>
          <p:cNvSpPr>
            <a:spLocks noGrp="1"/>
          </p:cNvSpPr>
          <p:nvPr>
            <p:ph type="body" sz="quarter" idx="10"/>
          </p:nvPr>
        </p:nvSpPr>
        <p:spPr>
          <a:xfrm>
            <a:off x="5012515" y="63690"/>
            <a:ext cx="2166970" cy="374229"/>
          </a:xfrm>
        </p:spPr>
        <p:txBody>
          <a:bodyPr>
            <a:noAutofit/>
          </a:bodyPr>
          <a:lstStyle/>
          <a:p>
            <a:r>
              <a:rPr lang="en-US" sz="2800" dirty="0" smtClean="0"/>
              <a:t>The Dataset</a:t>
            </a:r>
            <a:endParaRPr lang="en-US" sz="2800" dirty="0"/>
          </a:p>
        </p:txBody>
      </p:sp>
    </p:spTree>
    <p:extLst>
      <p:ext uri="{BB962C8B-B14F-4D97-AF65-F5344CB8AC3E}">
        <p14:creationId xmlns:p14="http://schemas.microsoft.com/office/powerpoint/2010/main" val="2281312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AFB129-9C79-4DF1-B622-A14CE8519B6A}"/>
              </a:ext>
            </a:extLst>
          </p:cNvPr>
          <p:cNvSpPr/>
          <p:nvPr/>
        </p:nvSpPr>
        <p:spPr>
          <a:xfrm>
            <a:off x="0" y="0"/>
            <a:ext cx="12192000" cy="5016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1610"/>
            <a:ext cx="12192000" cy="4679990"/>
          </a:xfrm>
          <a:prstGeom prst="rect">
            <a:avLst/>
          </a:prstGeom>
        </p:spPr>
      </p:pic>
      <p:cxnSp>
        <p:nvCxnSpPr>
          <p:cNvPr id="37" name="Straight Connector 36"/>
          <p:cNvCxnSpPr>
            <a:stCxn id="35" idx="0"/>
            <a:endCxn id="35" idx="2"/>
          </p:cNvCxnSpPr>
          <p:nvPr/>
        </p:nvCxnSpPr>
        <p:spPr>
          <a:xfrm>
            <a:off x="6096000" y="501610"/>
            <a:ext cx="0" cy="467999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672540" y="55861"/>
            <a:ext cx="2813655" cy="369332"/>
          </a:xfrm>
          <a:prstGeom prst="rect">
            <a:avLst/>
          </a:prstGeom>
        </p:spPr>
        <p:txBody>
          <a:bodyPr wrap="none">
            <a:spAutoFit/>
          </a:bodyPr>
          <a:lstStyle/>
          <a:p>
            <a:r>
              <a:rPr lang="en-US" dirty="0"/>
              <a:t>Exploratory Data Analysis</a:t>
            </a:r>
          </a:p>
        </p:txBody>
      </p:sp>
      <p:sp>
        <p:nvSpPr>
          <p:cNvPr id="4" name="Rectangle 3"/>
          <p:cNvSpPr/>
          <p:nvPr/>
        </p:nvSpPr>
        <p:spPr>
          <a:xfrm>
            <a:off x="719076" y="5162579"/>
            <a:ext cx="11245345" cy="1569660"/>
          </a:xfrm>
          <a:prstGeom prst="rect">
            <a:avLst/>
          </a:prstGeom>
        </p:spPr>
        <p:txBody>
          <a:bodyPr wrap="square">
            <a:spAutoFit/>
          </a:bodyPr>
          <a:lstStyle/>
          <a:p>
            <a:pPr marL="228600" indent="-228600" algn="just">
              <a:buFont typeface="+mj-lt"/>
              <a:buAutoNum type="arabicPeriod"/>
            </a:pPr>
            <a:r>
              <a:rPr lang="en-US" sz="800" dirty="0">
                <a:solidFill>
                  <a:srgbClr val="000000"/>
                </a:solidFill>
              </a:rPr>
              <a:t>There were more than twice in Male patients than Female </a:t>
            </a:r>
            <a:r>
              <a:rPr lang="en-US" sz="800" dirty="0" smtClean="0">
                <a:solidFill>
                  <a:srgbClr val="000000"/>
                </a:solidFill>
              </a:rPr>
              <a:t>patients</a:t>
            </a:r>
          </a:p>
          <a:p>
            <a:pPr marL="228600" indent="-228600" algn="just">
              <a:buFont typeface="+mj-lt"/>
              <a:buAutoNum type="arabicPeriod"/>
            </a:pPr>
            <a:r>
              <a:rPr lang="en-US" sz="800" dirty="0" smtClean="0">
                <a:solidFill>
                  <a:srgbClr val="000000"/>
                </a:solidFill>
              </a:rPr>
              <a:t>Chest </a:t>
            </a:r>
            <a:r>
              <a:rPr lang="en-US" sz="800" dirty="0">
                <a:solidFill>
                  <a:srgbClr val="000000"/>
                </a:solidFill>
              </a:rPr>
              <a:t>Pain Type could be a potential clinical indication of Heart Failure albeit having greater complications since the underlying cause of angina could have plentiful varieties!</a:t>
            </a:r>
          </a:p>
          <a:p>
            <a:pPr marL="685800" lvl="1" indent="-228600" algn="just">
              <a:buFont typeface="Wingdings" panose="05000000000000000000" pitchFamily="2" charset="2"/>
              <a:buChar char="v"/>
            </a:pPr>
            <a:r>
              <a:rPr lang="en-US" sz="800" dirty="0">
                <a:solidFill>
                  <a:srgbClr val="000000"/>
                </a:solidFill>
              </a:rPr>
              <a:t>Interesting enough, asymptomatic pain appeared to have the highest risk of heart failure.</a:t>
            </a:r>
          </a:p>
          <a:p>
            <a:pPr marL="228600" indent="-228600" algn="just">
              <a:buFont typeface="+mj-lt"/>
              <a:buAutoNum type="arabicPeriod"/>
            </a:pPr>
            <a:r>
              <a:rPr lang="en-US" sz="800" dirty="0">
                <a:solidFill>
                  <a:srgbClr val="000000"/>
                </a:solidFill>
              </a:rPr>
              <a:t>Resting ECG might not be a good clinical indication in this case as not much is know about the reading (leads that are present with </a:t>
            </a:r>
            <a:r>
              <a:rPr lang="en-US" sz="800" dirty="0" smtClean="0">
                <a:solidFill>
                  <a:srgbClr val="000000"/>
                </a:solidFill>
              </a:rPr>
              <a:t>abnormalities </a:t>
            </a:r>
            <a:r>
              <a:rPr lang="en-US" sz="800" dirty="0">
                <a:solidFill>
                  <a:srgbClr val="000000"/>
                </a:solidFill>
              </a:rPr>
              <a:t>were missing!)</a:t>
            </a:r>
          </a:p>
          <a:p>
            <a:pPr marL="685800" lvl="1" indent="-228600" algn="just">
              <a:buFont typeface="Wingdings" panose="05000000000000000000" pitchFamily="2" charset="2"/>
              <a:buChar char="v"/>
            </a:pPr>
            <a:r>
              <a:rPr lang="en-US" sz="800" dirty="0">
                <a:solidFill>
                  <a:srgbClr val="000000"/>
                </a:solidFill>
              </a:rPr>
              <a:t>All 3 classes had almost the same risk of heart failure, making it hard to make </a:t>
            </a:r>
            <a:r>
              <a:rPr lang="en-US" sz="800" dirty="0" smtClean="0">
                <a:solidFill>
                  <a:srgbClr val="000000"/>
                </a:solidFill>
              </a:rPr>
              <a:t>predictions </a:t>
            </a:r>
            <a:r>
              <a:rPr lang="en-US" sz="800" dirty="0">
                <a:solidFill>
                  <a:srgbClr val="000000"/>
                </a:solidFill>
              </a:rPr>
              <a:t>based on this criterion!</a:t>
            </a:r>
          </a:p>
          <a:p>
            <a:pPr marL="228600" indent="-228600" algn="just">
              <a:buFont typeface="+mj-lt"/>
              <a:buAutoNum type="arabicPeriod"/>
            </a:pPr>
            <a:r>
              <a:rPr lang="en-US" sz="800" dirty="0">
                <a:solidFill>
                  <a:srgbClr val="000000"/>
                </a:solidFill>
              </a:rPr>
              <a:t>Ischemia is extremely likely to be the root cause if the ST segment is Down Slopping, which in accordance which the data there are only very few reported cases of Down Slopping ST segment, making it more complicated to identify the presence of heart failure.</a:t>
            </a:r>
          </a:p>
          <a:p>
            <a:pPr marL="685800" lvl="1" indent="-228600" algn="just">
              <a:buFont typeface="+mj-lt"/>
              <a:buAutoNum type="alphaLcPeriod"/>
            </a:pPr>
            <a:r>
              <a:rPr lang="en-US" sz="800" dirty="0">
                <a:solidFill>
                  <a:srgbClr val="000000"/>
                </a:solidFill>
              </a:rPr>
              <a:t>Interestingly enough, Up Slopping and Flat ST depression are reported predominantly.</a:t>
            </a:r>
          </a:p>
          <a:p>
            <a:pPr marL="685800" lvl="1" indent="-228600" algn="just">
              <a:buFont typeface="+mj-lt"/>
              <a:buAutoNum type="alphaLcPeriod"/>
            </a:pPr>
            <a:r>
              <a:rPr lang="en-US" sz="800" dirty="0">
                <a:solidFill>
                  <a:srgbClr val="000000"/>
                </a:solidFill>
              </a:rPr>
              <a:t>Another additional fact to add value to the prediction model is that Up Slopping is largely a normal finding in strain test exercises, provided that the T Wave is NOT inverted. Even mere </a:t>
            </a:r>
            <a:r>
              <a:rPr lang="en-US" sz="800" dirty="0" smtClean="0">
                <a:solidFill>
                  <a:srgbClr val="000000"/>
                </a:solidFill>
              </a:rPr>
              <a:t>hyperventilation </a:t>
            </a:r>
            <a:r>
              <a:rPr lang="en-US" sz="800" dirty="0">
                <a:solidFill>
                  <a:srgbClr val="000000"/>
                </a:solidFill>
              </a:rPr>
              <a:t>could cause similar up slopping, thus making modelling complicated to be based on this criterion without information on the T Wave.</a:t>
            </a:r>
          </a:p>
          <a:p>
            <a:pPr marL="685800" lvl="1" indent="-228600" algn="just">
              <a:buFont typeface="+mj-lt"/>
              <a:buAutoNum type="alphaLcPeriod"/>
            </a:pPr>
            <a:r>
              <a:rPr lang="en-US" sz="800" dirty="0">
                <a:solidFill>
                  <a:srgbClr val="000000"/>
                </a:solidFill>
              </a:rPr>
              <a:t>However, it seemed that patients with Up Slopping ST Segment were likely to have heart failure whereas patients with Flat ST Segment are very unlikely to have heart failure, making this an ideal criterion for heart failure detection.</a:t>
            </a:r>
          </a:p>
          <a:p>
            <a:pPr marL="228600" indent="-228600" algn="just">
              <a:buFont typeface="+mj-lt"/>
              <a:buAutoNum type="arabicPeriod"/>
            </a:pPr>
            <a:r>
              <a:rPr lang="en-US" sz="800" dirty="0">
                <a:solidFill>
                  <a:srgbClr val="000000"/>
                </a:solidFill>
              </a:rPr>
              <a:t>Diabetes is </a:t>
            </a:r>
            <a:r>
              <a:rPr lang="en-US" sz="800" dirty="0" smtClean="0">
                <a:solidFill>
                  <a:srgbClr val="000000"/>
                </a:solidFill>
              </a:rPr>
              <a:t>notably </a:t>
            </a:r>
            <a:r>
              <a:rPr lang="en-US" sz="800" dirty="0">
                <a:solidFill>
                  <a:srgbClr val="000000"/>
                </a:solidFill>
              </a:rPr>
              <a:t>a poor clinical indication as non-diabetic patients has almost equal risk of heart failure. </a:t>
            </a:r>
            <a:endParaRPr lang="en-US" sz="800" b="0" i="0" dirty="0">
              <a:solidFill>
                <a:srgbClr val="000000"/>
              </a:solidFill>
              <a:effectLst/>
            </a:endParaRPr>
          </a:p>
        </p:txBody>
      </p:sp>
    </p:spTree>
    <p:extLst>
      <p:ext uri="{BB962C8B-B14F-4D97-AF65-F5344CB8AC3E}">
        <p14:creationId xmlns:p14="http://schemas.microsoft.com/office/powerpoint/2010/main" val="4150314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AFB129-9C79-4DF1-B622-A14CE8519B6A}"/>
              </a:ext>
            </a:extLst>
          </p:cNvPr>
          <p:cNvSpPr/>
          <p:nvPr/>
        </p:nvSpPr>
        <p:spPr>
          <a:xfrm>
            <a:off x="0" y="0"/>
            <a:ext cx="12192000" cy="5016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 name="Rectangle 2"/>
          <p:cNvSpPr/>
          <p:nvPr/>
        </p:nvSpPr>
        <p:spPr>
          <a:xfrm>
            <a:off x="4672540" y="55861"/>
            <a:ext cx="2813655" cy="369332"/>
          </a:xfrm>
          <a:prstGeom prst="rect">
            <a:avLst/>
          </a:prstGeom>
        </p:spPr>
        <p:txBody>
          <a:bodyPr wrap="none">
            <a:spAutoFit/>
          </a:bodyPr>
          <a:lstStyle/>
          <a:p>
            <a:r>
              <a:rPr lang="en-US" dirty="0"/>
              <a:t>Exploratory Data Analysis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610"/>
            <a:ext cx="12192000" cy="4777588"/>
          </a:xfrm>
          <a:prstGeom prst="rect">
            <a:avLst/>
          </a:prstGeom>
        </p:spPr>
      </p:pic>
      <p:sp>
        <p:nvSpPr>
          <p:cNvPr id="5" name="Rectangle 4"/>
          <p:cNvSpPr/>
          <p:nvPr/>
        </p:nvSpPr>
        <p:spPr>
          <a:xfrm>
            <a:off x="1635317" y="5411450"/>
            <a:ext cx="9324230" cy="1446550"/>
          </a:xfrm>
          <a:prstGeom prst="rect">
            <a:avLst/>
          </a:prstGeom>
        </p:spPr>
        <p:txBody>
          <a:bodyPr wrap="square">
            <a:spAutoFit/>
          </a:bodyPr>
          <a:lstStyle/>
          <a:p>
            <a:pPr marL="228600" indent="-228600" algn="just">
              <a:buFont typeface="+mj-lt"/>
              <a:buAutoNum type="arabicPeriod"/>
            </a:pPr>
            <a:r>
              <a:rPr lang="en-MY" sz="1100" dirty="0" smtClean="0"/>
              <a:t>It </a:t>
            </a:r>
            <a:r>
              <a:rPr lang="en-MY" sz="1100" dirty="0"/>
              <a:t>is </a:t>
            </a:r>
            <a:r>
              <a:rPr lang="en-MY" sz="1100" dirty="0" smtClean="0"/>
              <a:t>counter-intuitive </a:t>
            </a:r>
            <a:r>
              <a:rPr lang="en-MY" sz="1100" dirty="0"/>
              <a:t>to have elderly having lower risk of heart failure as elderly over the age of 60 reportedly having less risk of heart failure!</a:t>
            </a:r>
          </a:p>
          <a:p>
            <a:pPr marL="228600" indent="-228600" algn="just">
              <a:buFont typeface="+mj-lt"/>
              <a:buAutoNum type="arabicPeriod"/>
            </a:pPr>
            <a:r>
              <a:rPr lang="en-MY" sz="1100" dirty="0" smtClean="0"/>
              <a:t>Resting </a:t>
            </a:r>
            <a:r>
              <a:rPr lang="en-MY" sz="1100" dirty="0"/>
              <a:t>blood pressure and cholesterol may potentially be a poor clinical indication as the risk of heart failure is almost the same.</a:t>
            </a:r>
          </a:p>
          <a:p>
            <a:pPr marL="228600" indent="-228600" algn="just">
              <a:buFont typeface="+mj-lt"/>
              <a:buAutoNum type="arabicPeriod"/>
            </a:pPr>
            <a:r>
              <a:rPr lang="en-MY" sz="1100" dirty="0" smtClean="0"/>
              <a:t>ST </a:t>
            </a:r>
            <a:r>
              <a:rPr lang="en-MY" sz="1100" dirty="0"/>
              <a:t>Depression showed a trend in which a smaller depression in the ST segment Depression would </a:t>
            </a:r>
            <a:r>
              <a:rPr lang="en-MY" sz="1100" dirty="0" smtClean="0"/>
              <a:t>typically </a:t>
            </a:r>
            <a:r>
              <a:rPr lang="en-MY" sz="1100" dirty="0"/>
              <a:t>present a greater risk of heart failure, much to our </a:t>
            </a:r>
            <a:r>
              <a:rPr lang="en-MY" sz="1100" dirty="0" smtClean="0"/>
              <a:t>counter-intuition</a:t>
            </a:r>
            <a:r>
              <a:rPr lang="en-MY" sz="1100" dirty="0"/>
              <a:t>. </a:t>
            </a:r>
          </a:p>
          <a:p>
            <a:pPr marL="685744" lvl="1" indent="-228600" algn="just">
              <a:buFont typeface="Wingdings" panose="05000000000000000000" pitchFamily="2" charset="2"/>
              <a:buChar char="v"/>
            </a:pPr>
            <a:r>
              <a:rPr lang="en-MY" sz="1100" dirty="0" smtClean="0"/>
              <a:t>In </a:t>
            </a:r>
            <a:r>
              <a:rPr lang="en-MY" sz="1100" dirty="0"/>
              <a:t>addition to that, the specific lead on which this observation was </a:t>
            </a:r>
            <a:r>
              <a:rPr lang="en-MY" sz="1100" dirty="0" smtClean="0"/>
              <a:t>made </a:t>
            </a:r>
            <a:r>
              <a:rPr lang="en-MY" sz="1100" dirty="0"/>
              <a:t>was not mentioned, the usability of this feature thus remained questionable!</a:t>
            </a:r>
          </a:p>
          <a:p>
            <a:pPr marL="228600" indent="-228600" algn="just">
              <a:buFont typeface="+mj-lt"/>
              <a:buAutoNum type="arabicPeriod"/>
            </a:pPr>
            <a:r>
              <a:rPr lang="en-MY" sz="1100" dirty="0" smtClean="0"/>
              <a:t>Maximum </a:t>
            </a:r>
            <a:r>
              <a:rPr lang="en-MY" sz="1100" dirty="0"/>
              <a:t>Heart Rate </a:t>
            </a:r>
            <a:r>
              <a:rPr lang="en-MY" sz="1100" dirty="0" smtClean="0"/>
              <a:t>achieved </a:t>
            </a:r>
            <a:r>
              <a:rPr lang="en-MY" sz="1100" dirty="0"/>
              <a:t>after exercise could potentially be a great clinical indication as it is intuitive that higher heart rate may have a higher chance of over-exerting the heart and resulting in internal </a:t>
            </a:r>
            <a:r>
              <a:rPr lang="en-MY" sz="1100" dirty="0" smtClean="0"/>
              <a:t>haemorrhage </a:t>
            </a:r>
            <a:r>
              <a:rPr lang="en-MY" sz="1100" dirty="0"/>
              <a:t>from ruptured coronary arteries!</a:t>
            </a:r>
          </a:p>
        </p:txBody>
      </p:sp>
      <p:cxnSp>
        <p:nvCxnSpPr>
          <p:cNvPr id="8" name="Straight Connector 7"/>
          <p:cNvCxnSpPr/>
          <p:nvPr/>
        </p:nvCxnSpPr>
        <p:spPr>
          <a:xfrm>
            <a:off x="6297432" y="501610"/>
            <a:ext cx="0" cy="46190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23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4533</TotalTime>
  <Words>1416</Words>
  <Application>Microsoft Office PowerPoint</Application>
  <PresentationFormat>Widescreen</PresentationFormat>
  <Paragraphs>195</Paragraphs>
  <Slides>20</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20</vt:i4>
      </vt:variant>
    </vt:vector>
  </HeadingPairs>
  <TitlesOfParts>
    <vt:vector size="29" baseType="lpstr">
      <vt:lpstr>Aharoni</vt:lpstr>
      <vt:lpstr>Arial Unicode MS</vt:lpstr>
      <vt:lpstr>Arial</vt:lpstr>
      <vt:lpstr>Calibri</vt:lpstr>
      <vt:lpstr>Franklin Gothic Heavy</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US</cp:lastModifiedBy>
  <cp:revision>178</cp:revision>
  <dcterms:created xsi:type="dcterms:W3CDTF">2018-04-24T17:14:44Z</dcterms:created>
  <dcterms:modified xsi:type="dcterms:W3CDTF">2021-09-11T03:48:04Z</dcterms:modified>
</cp:coreProperties>
</file>